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87" r:id="rId3"/>
    <p:sldId id="285" r:id="rId4"/>
    <p:sldId id="258" r:id="rId5"/>
    <p:sldId id="273" r:id="rId6"/>
    <p:sldId id="262" r:id="rId7"/>
    <p:sldId id="283" r:id="rId8"/>
    <p:sldId id="282" r:id="rId9"/>
    <p:sldId id="263" r:id="rId10"/>
    <p:sldId id="264" r:id="rId11"/>
    <p:sldId id="265" r:id="rId12"/>
    <p:sldId id="266" r:id="rId13"/>
    <p:sldId id="275" r:id="rId14"/>
    <p:sldId id="259" r:id="rId15"/>
    <p:sldId id="261" r:id="rId16"/>
    <p:sldId id="284" r:id="rId17"/>
    <p:sldId id="276" r:id="rId18"/>
    <p:sldId id="286" r:id="rId19"/>
    <p:sldId id="268" r:id="rId20"/>
    <p:sldId id="269" r:id="rId21"/>
    <p:sldId id="270" r:id="rId22"/>
    <p:sldId id="271" r:id="rId23"/>
    <p:sldId id="272" r:id="rId24"/>
    <p:sldId id="278" r:id="rId25"/>
    <p:sldId id="279" r:id="rId26"/>
    <p:sldId id="280" r:id="rId27"/>
    <p:sldId id="281" r:id="rId2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2F28"/>
    <a:srgbClr val="CC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294E52-8438-4D3C-AE8E-4B1C4821545F}" type="doc">
      <dgm:prSet loTypeId="urn:microsoft.com/office/officeart/2005/8/layout/cycle2" loCatId="cycle" qsTypeId="urn:microsoft.com/office/officeart/2005/8/quickstyle/3d3" qsCatId="3D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0A46D2D7-6972-4701-84EF-AD00DAFB9EFC}">
      <dgm:prSet phldrT="[Texto]" custT="1"/>
      <dgm:spPr>
        <a:solidFill>
          <a:srgbClr val="C00000"/>
        </a:solidFill>
      </dgm:spPr>
      <dgm:t>
        <a:bodyPr/>
        <a:lstStyle/>
        <a:p>
          <a:r>
            <a:rPr lang="es-ES" sz="1800" b="1" dirty="0"/>
            <a:t>AVANZAR</a:t>
          </a:r>
        </a:p>
      </dgm:t>
    </dgm:pt>
    <dgm:pt modelId="{E2FFDD91-F9CE-4DD8-BD23-48EE1C3159CC}" type="parTrans" cxnId="{AAEA6AB8-D462-443B-9F4C-C2286260477A}">
      <dgm:prSet/>
      <dgm:spPr/>
      <dgm:t>
        <a:bodyPr/>
        <a:lstStyle/>
        <a:p>
          <a:endParaRPr lang="es-ES"/>
        </a:p>
      </dgm:t>
    </dgm:pt>
    <dgm:pt modelId="{B41EA39A-01BA-429C-825D-4A306180A17A}" type="sibTrans" cxnId="{AAEA6AB8-D462-443B-9F4C-C2286260477A}">
      <dgm:prSet/>
      <dgm:spPr>
        <a:solidFill>
          <a:srgbClr val="C00000"/>
        </a:solidFill>
      </dgm:spPr>
      <dgm:t>
        <a:bodyPr/>
        <a:lstStyle/>
        <a:p>
          <a:endParaRPr lang="es-ES"/>
        </a:p>
      </dgm:t>
    </dgm:pt>
    <dgm:pt modelId="{B5A05935-902E-4830-A746-D77FB734093C}">
      <dgm:prSet phldrT="[Texto]" custT="1"/>
      <dgm:spPr>
        <a:solidFill>
          <a:srgbClr val="C00000"/>
        </a:solidFill>
        <a:ln>
          <a:solidFill>
            <a:srgbClr val="C00000"/>
          </a:solidFill>
        </a:ln>
      </dgm:spPr>
      <dgm:t>
        <a:bodyPr/>
        <a:lstStyle/>
        <a:p>
          <a:r>
            <a:rPr lang="es-ES" sz="1800" b="1" dirty="0">
              <a:solidFill>
                <a:schemeClr val="bg1"/>
              </a:solidFill>
            </a:rPr>
            <a:t>AVANZAR Y HACER AVANZAR</a:t>
          </a:r>
        </a:p>
      </dgm:t>
    </dgm:pt>
    <dgm:pt modelId="{D0D4B37C-9CD3-4736-A34F-07F955B259FB}" type="parTrans" cxnId="{6C645547-8BC7-4F83-AE23-66B1A82737B1}">
      <dgm:prSet/>
      <dgm:spPr/>
      <dgm:t>
        <a:bodyPr/>
        <a:lstStyle/>
        <a:p>
          <a:endParaRPr lang="es-ES"/>
        </a:p>
      </dgm:t>
    </dgm:pt>
    <dgm:pt modelId="{44A1F5B0-BD1C-4418-93C4-F29F3D112E69}" type="sibTrans" cxnId="{6C645547-8BC7-4F83-AE23-66B1A82737B1}">
      <dgm:prSet/>
      <dgm:spPr>
        <a:solidFill>
          <a:srgbClr val="C00000"/>
        </a:solidFill>
      </dgm:spPr>
      <dgm:t>
        <a:bodyPr/>
        <a:lstStyle/>
        <a:p>
          <a:endParaRPr lang="es-ES"/>
        </a:p>
      </dgm:t>
    </dgm:pt>
    <dgm:pt modelId="{95CFDA33-C7F7-485F-88D0-21E97B13575A}">
      <dgm:prSet phldrT="[Texto]" custT="1"/>
      <dgm:spPr>
        <a:solidFill>
          <a:srgbClr val="C00000"/>
        </a:solidFill>
      </dgm:spPr>
      <dgm:t>
        <a:bodyPr/>
        <a:lstStyle/>
        <a:p>
          <a:r>
            <a:rPr lang="es-ES" sz="1800" b="1" dirty="0"/>
            <a:t>CONTINUIDAD</a:t>
          </a:r>
        </a:p>
      </dgm:t>
    </dgm:pt>
    <dgm:pt modelId="{17709B89-E8B4-48DF-994A-30B8F78EACDF}" type="parTrans" cxnId="{881D9AF0-52CF-4708-BE61-D3459A29D179}">
      <dgm:prSet/>
      <dgm:spPr/>
      <dgm:t>
        <a:bodyPr/>
        <a:lstStyle/>
        <a:p>
          <a:endParaRPr lang="es-ES"/>
        </a:p>
      </dgm:t>
    </dgm:pt>
    <dgm:pt modelId="{79F98364-FCB2-437C-9DD4-C179428F5803}" type="sibTrans" cxnId="{881D9AF0-52CF-4708-BE61-D3459A29D179}">
      <dgm:prSet/>
      <dgm:spPr>
        <a:solidFill>
          <a:srgbClr val="C00000"/>
        </a:solidFill>
      </dgm:spPr>
      <dgm:t>
        <a:bodyPr/>
        <a:lstStyle/>
        <a:p>
          <a:endParaRPr lang="es-ES"/>
        </a:p>
      </dgm:t>
    </dgm:pt>
    <dgm:pt modelId="{652707E6-F26D-41AC-BF10-C7E4C2C992D5}">
      <dgm:prSet phldrT="[Texto]" custT="1"/>
      <dgm:spPr>
        <a:solidFill>
          <a:srgbClr val="C00000"/>
        </a:solidFill>
        <a:ln>
          <a:solidFill>
            <a:srgbClr val="C00000"/>
          </a:solidFill>
        </a:ln>
      </dgm:spPr>
      <dgm:t>
        <a:bodyPr/>
        <a:lstStyle/>
        <a:p>
          <a:r>
            <a:rPr lang="es-ES" sz="1800" b="1" dirty="0">
              <a:solidFill>
                <a:schemeClr val="bg1"/>
              </a:solidFill>
            </a:rPr>
            <a:t>PRESIÓN</a:t>
          </a:r>
          <a:r>
            <a:rPr lang="es-ES" sz="2600" dirty="0">
              <a:solidFill>
                <a:schemeClr val="bg1"/>
              </a:solidFill>
            </a:rPr>
            <a:t> </a:t>
          </a:r>
        </a:p>
      </dgm:t>
    </dgm:pt>
    <dgm:pt modelId="{7F766800-0F8F-48CE-8550-803FF92A1F64}" type="parTrans" cxnId="{46B49892-2A8A-4980-A982-E172D9C36B3B}">
      <dgm:prSet/>
      <dgm:spPr/>
      <dgm:t>
        <a:bodyPr/>
        <a:lstStyle/>
        <a:p>
          <a:endParaRPr lang="es-ES"/>
        </a:p>
      </dgm:t>
    </dgm:pt>
    <dgm:pt modelId="{DF27818E-C26D-435F-B5E7-7C127A0EB508}" type="sibTrans" cxnId="{46B49892-2A8A-4980-A982-E172D9C36B3B}">
      <dgm:prSet/>
      <dgm:spPr>
        <a:solidFill>
          <a:srgbClr val="C00000"/>
        </a:solidFill>
      </dgm:spPr>
      <dgm:t>
        <a:bodyPr/>
        <a:lstStyle/>
        <a:p>
          <a:endParaRPr lang="es-ES"/>
        </a:p>
      </dgm:t>
    </dgm:pt>
    <dgm:pt modelId="{4C6E400D-5191-46FE-BAF0-7BAA8E8F6372}" type="pres">
      <dgm:prSet presAssocID="{C8294E52-8438-4D3C-AE8E-4B1C4821545F}" presName="cycle" presStyleCnt="0">
        <dgm:presLayoutVars>
          <dgm:dir/>
          <dgm:resizeHandles val="exact"/>
        </dgm:presLayoutVars>
      </dgm:prSet>
      <dgm:spPr/>
    </dgm:pt>
    <dgm:pt modelId="{FF354B06-D5D4-4B1C-B1E8-40AF279D8D7E}" type="pres">
      <dgm:prSet presAssocID="{0A46D2D7-6972-4701-84EF-AD00DAFB9EFC}" presName="node" presStyleLbl="node1" presStyleIdx="0" presStyleCnt="4" custScaleX="121595">
        <dgm:presLayoutVars>
          <dgm:bulletEnabled val="1"/>
        </dgm:presLayoutVars>
      </dgm:prSet>
      <dgm:spPr/>
    </dgm:pt>
    <dgm:pt modelId="{6099739E-2447-4BC4-B29B-9DA768E58A17}" type="pres">
      <dgm:prSet presAssocID="{B41EA39A-01BA-429C-825D-4A306180A17A}" presName="sibTrans" presStyleLbl="sibTrans2D1" presStyleIdx="0" presStyleCnt="4"/>
      <dgm:spPr/>
    </dgm:pt>
    <dgm:pt modelId="{EDAFD2C8-D5C8-4D0A-BB97-7D371F02678D}" type="pres">
      <dgm:prSet presAssocID="{B41EA39A-01BA-429C-825D-4A306180A17A}" presName="connectorText" presStyleLbl="sibTrans2D1" presStyleIdx="0" presStyleCnt="4"/>
      <dgm:spPr/>
    </dgm:pt>
    <dgm:pt modelId="{61018F9A-1488-4015-A4F0-036BB70A1A66}" type="pres">
      <dgm:prSet presAssocID="{B5A05935-902E-4830-A746-D77FB734093C}" presName="node" presStyleLbl="node1" presStyleIdx="1" presStyleCnt="4" custScaleX="121159">
        <dgm:presLayoutVars>
          <dgm:bulletEnabled val="1"/>
        </dgm:presLayoutVars>
      </dgm:prSet>
      <dgm:spPr/>
    </dgm:pt>
    <dgm:pt modelId="{20593F6C-6035-4F89-9B59-301E97B7D800}" type="pres">
      <dgm:prSet presAssocID="{44A1F5B0-BD1C-4418-93C4-F29F3D112E69}" presName="sibTrans" presStyleLbl="sibTrans2D1" presStyleIdx="1" presStyleCnt="4"/>
      <dgm:spPr/>
    </dgm:pt>
    <dgm:pt modelId="{2934198B-44F2-46EB-9631-5C204E1F95E8}" type="pres">
      <dgm:prSet presAssocID="{44A1F5B0-BD1C-4418-93C4-F29F3D112E69}" presName="connectorText" presStyleLbl="sibTrans2D1" presStyleIdx="1" presStyleCnt="4"/>
      <dgm:spPr/>
    </dgm:pt>
    <dgm:pt modelId="{97597BEB-CA41-4BF0-BA1B-0A44131FA967}" type="pres">
      <dgm:prSet presAssocID="{95CFDA33-C7F7-485F-88D0-21E97B13575A}" presName="node" presStyleLbl="node1" presStyleIdx="2" presStyleCnt="4" custScaleX="139621">
        <dgm:presLayoutVars>
          <dgm:bulletEnabled val="1"/>
        </dgm:presLayoutVars>
      </dgm:prSet>
      <dgm:spPr/>
    </dgm:pt>
    <dgm:pt modelId="{678AD1A3-E72A-4293-B25F-BEE384C60E10}" type="pres">
      <dgm:prSet presAssocID="{79F98364-FCB2-437C-9DD4-C179428F5803}" presName="sibTrans" presStyleLbl="sibTrans2D1" presStyleIdx="2" presStyleCnt="4"/>
      <dgm:spPr/>
    </dgm:pt>
    <dgm:pt modelId="{72E8C71C-CC56-427E-8367-E92714363F5D}" type="pres">
      <dgm:prSet presAssocID="{79F98364-FCB2-437C-9DD4-C179428F5803}" presName="connectorText" presStyleLbl="sibTrans2D1" presStyleIdx="2" presStyleCnt="4"/>
      <dgm:spPr/>
    </dgm:pt>
    <dgm:pt modelId="{38AA6B80-D96F-4AA0-927E-1C8016FA012B}" type="pres">
      <dgm:prSet presAssocID="{652707E6-F26D-41AC-BF10-C7E4C2C992D5}" presName="node" presStyleLbl="node1" presStyleIdx="3" presStyleCnt="4" custScaleX="119625">
        <dgm:presLayoutVars>
          <dgm:bulletEnabled val="1"/>
        </dgm:presLayoutVars>
      </dgm:prSet>
      <dgm:spPr/>
    </dgm:pt>
    <dgm:pt modelId="{EB670489-7D17-46D2-9753-AC456324E909}" type="pres">
      <dgm:prSet presAssocID="{DF27818E-C26D-435F-B5E7-7C127A0EB508}" presName="sibTrans" presStyleLbl="sibTrans2D1" presStyleIdx="3" presStyleCnt="4"/>
      <dgm:spPr/>
    </dgm:pt>
    <dgm:pt modelId="{18F5B213-DA1E-429E-8024-2A03D06E6F36}" type="pres">
      <dgm:prSet presAssocID="{DF27818E-C26D-435F-B5E7-7C127A0EB508}" presName="connectorText" presStyleLbl="sibTrans2D1" presStyleIdx="3" presStyleCnt="4"/>
      <dgm:spPr/>
    </dgm:pt>
  </dgm:ptLst>
  <dgm:cxnLst>
    <dgm:cxn modelId="{FF902310-210B-4AB4-AD12-98BF3E85197B}" type="presOf" srcId="{79F98364-FCB2-437C-9DD4-C179428F5803}" destId="{72E8C71C-CC56-427E-8367-E92714363F5D}" srcOrd="1" destOrd="0" presId="urn:microsoft.com/office/officeart/2005/8/layout/cycle2"/>
    <dgm:cxn modelId="{1FCB523A-D7FB-4E48-813A-E3F1C74E5578}" type="presOf" srcId="{DF27818E-C26D-435F-B5E7-7C127A0EB508}" destId="{EB670489-7D17-46D2-9753-AC456324E909}" srcOrd="0" destOrd="0" presId="urn:microsoft.com/office/officeart/2005/8/layout/cycle2"/>
    <dgm:cxn modelId="{0842D862-6DA0-4CDB-9748-4BD989212D8B}" type="presOf" srcId="{B41EA39A-01BA-429C-825D-4A306180A17A}" destId="{6099739E-2447-4BC4-B29B-9DA768E58A17}" srcOrd="0" destOrd="0" presId="urn:microsoft.com/office/officeart/2005/8/layout/cycle2"/>
    <dgm:cxn modelId="{6C645547-8BC7-4F83-AE23-66B1A82737B1}" srcId="{C8294E52-8438-4D3C-AE8E-4B1C4821545F}" destId="{B5A05935-902E-4830-A746-D77FB734093C}" srcOrd="1" destOrd="0" parTransId="{D0D4B37C-9CD3-4736-A34F-07F955B259FB}" sibTransId="{44A1F5B0-BD1C-4418-93C4-F29F3D112E69}"/>
    <dgm:cxn modelId="{4427B26E-1ECD-4E9E-A4A6-D620526F993E}" type="presOf" srcId="{95CFDA33-C7F7-485F-88D0-21E97B13575A}" destId="{97597BEB-CA41-4BF0-BA1B-0A44131FA967}" srcOrd="0" destOrd="0" presId="urn:microsoft.com/office/officeart/2005/8/layout/cycle2"/>
    <dgm:cxn modelId="{C037E679-5E5D-4852-8B14-C87CA8A65426}" type="presOf" srcId="{79F98364-FCB2-437C-9DD4-C179428F5803}" destId="{678AD1A3-E72A-4293-B25F-BEE384C60E10}" srcOrd="0" destOrd="0" presId="urn:microsoft.com/office/officeart/2005/8/layout/cycle2"/>
    <dgm:cxn modelId="{15D6FB5A-9E83-43A4-8FF6-CD0D064842ED}" type="presOf" srcId="{DF27818E-C26D-435F-B5E7-7C127A0EB508}" destId="{18F5B213-DA1E-429E-8024-2A03D06E6F36}" srcOrd="1" destOrd="0" presId="urn:microsoft.com/office/officeart/2005/8/layout/cycle2"/>
    <dgm:cxn modelId="{46B49892-2A8A-4980-A982-E172D9C36B3B}" srcId="{C8294E52-8438-4D3C-AE8E-4B1C4821545F}" destId="{652707E6-F26D-41AC-BF10-C7E4C2C992D5}" srcOrd="3" destOrd="0" parTransId="{7F766800-0F8F-48CE-8550-803FF92A1F64}" sibTransId="{DF27818E-C26D-435F-B5E7-7C127A0EB508}"/>
    <dgm:cxn modelId="{9609C597-4EC7-40B4-818E-9AA3C7B4D078}" type="presOf" srcId="{C8294E52-8438-4D3C-AE8E-4B1C4821545F}" destId="{4C6E400D-5191-46FE-BAF0-7BAA8E8F6372}" srcOrd="0" destOrd="0" presId="urn:microsoft.com/office/officeart/2005/8/layout/cycle2"/>
    <dgm:cxn modelId="{7AE85599-D2E6-4ACA-A8C0-0D478BE78BE2}" type="presOf" srcId="{B5A05935-902E-4830-A746-D77FB734093C}" destId="{61018F9A-1488-4015-A4F0-036BB70A1A66}" srcOrd="0" destOrd="0" presId="urn:microsoft.com/office/officeart/2005/8/layout/cycle2"/>
    <dgm:cxn modelId="{AAEA6AB8-D462-443B-9F4C-C2286260477A}" srcId="{C8294E52-8438-4D3C-AE8E-4B1C4821545F}" destId="{0A46D2D7-6972-4701-84EF-AD00DAFB9EFC}" srcOrd="0" destOrd="0" parTransId="{E2FFDD91-F9CE-4DD8-BD23-48EE1C3159CC}" sibTransId="{B41EA39A-01BA-429C-825D-4A306180A17A}"/>
    <dgm:cxn modelId="{1165A4B9-DE79-41CC-B71F-E75ACFA3AD31}" type="presOf" srcId="{652707E6-F26D-41AC-BF10-C7E4C2C992D5}" destId="{38AA6B80-D96F-4AA0-927E-1C8016FA012B}" srcOrd="0" destOrd="0" presId="urn:microsoft.com/office/officeart/2005/8/layout/cycle2"/>
    <dgm:cxn modelId="{198360BC-1F64-4CA4-836A-FB1ADB7AF179}" type="presOf" srcId="{44A1F5B0-BD1C-4418-93C4-F29F3D112E69}" destId="{20593F6C-6035-4F89-9B59-301E97B7D800}" srcOrd="0" destOrd="0" presId="urn:microsoft.com/office/officeart/2005/8/layout/cycle2"/>
    <dgm:cxn modelId="{A1A4A2C3-8A31-457E-BAFB-53AA78C65326}" type="presOf" srcId="{44A1F5B0-BD1C-4418-93C4-F29F3D112E69}" destId="{2934198B-44F2-46EB-9631-5C204E1F95E8}" srcOrd="1" destOrd="0" presId="urn:microsoft.com/office/officeart/2005/8/layout/cycle2"/>
    <dgm:cxn modelId="{4A7E2BEB-565C-4317-B29B-0740BB810FEC}" type="presOf" srcId="{B41EA39A-01BA-429C-825D-4A306180A17A}" destId="{EDAFD2C8-D5C8-4D0A-BB97-7D371F02678D}" srcOrd="1" destOrd="0" presId="urn:microsoft.com/office/officeart/2005/8/layout/cycle2"/>
    <dgm:cxn modelId="{881D9AF0-52CF-4708-BE61-D3459A29D179}" srcId="{C8294E52-8438-4D3C-AE8E-4B1C4821545F}" destId="{95CFDA33-C7F7-485F-88D0-21E97B13575A}" srcOrd="2" destOrd="0" parTransId="{17709B89-E8B4-48DF-994A-30B8F78EACDF}" sibTransId="{79F98364-FCB2-437C-9DD4-C179428F5803}"/>
    <dgm:cxn modelId="{0EC626F3-98EC-4F8F-A6EC-ECA813D07197}" type="presOf" srcId="{0A46D2D7-6972-4701-84EF-AD00DAFB9EFC}" destId="{FF354B06-D5D4-4B1C-B1E8-40AF279D8D7E}" srcOrd="0" destOrd="0" presId="urn:microsoft.com/office/officeart/2005/8/layout/cycle2"/>
    <dgm:cxn modelId="{0B2809F2-F2E7-4152-9A79-1F56BB89142B}" type="presParOf" srcId="{4C6E400D-5191-46FE-BAF0-7BAA8E8F6372}" destId="{FF354B06-D5D4-4B1C-B1E8-40AF279D8D7E}" srcOrd="0" destOrd="0" presId="urn:microsoft.com/office/officeart/2005/8/layout/cycle2"/>
    <dgm:cxn modelId="{83C888A9-58E1-4E77-AA11-4B1C2CADB28D}" type="presParOf" srcId="{4C6E400D-5191-46FE-BAF0-7BAA8E8F6372}" destId="{6099739E-2447-4BC4-B29B-9DA768E58A17}" srcOrd="1" destOrd="0" presId="urn:microsoft.com/office/officeart/2005/8/layout/cycle2"/>
    <dgm:cxn modelId="{E77EDC92-5A43-4A17-BDFA-7227E1180252}" type="presParOf" srcId="{6099739E-2447-4BC4-B29B-9DA768E58A17}" destId="{EDAFD2C8-D5C8-4D0A-BB97-7D371F02678D}" srcOrd="0" destOrd="0" presId="urn:microsoft.com/office/officeart/2005/8/layout/cycle2"/>
    <dgm:cxn modelId="{84E9A425-B314-40C2-98BB-68A1FBBA48BC}" type="presParOf" srcId="{4C6E400D-5191-46FE-BAF0-7BAA8E8F6372}" destId="{61018F9A-1488-4015-A4F0-036BB70A1A66}" srcOrd="2" destOrd="0" presId="urn:microsoft.com/office/officeart/2005/8/layout/cycle2"/>
    <dgm:cxn modelId="{9296CD9E-F7AA-4FD8-94E2-AE28F075B88E}" type="presParOf" srcId="{4C6E400D-5191-46FE-BAF0-7BAA8E8F6372}" destId="{20593F6C-6035-4F89-9B59-301E97B7D800}" srcOrd="3" destOrd="0" presId="urn:microsoft.com/office/officeart/2005/8/layout/cycle2"/>
    <dgm:cxn modelId="{418BE55E-1E33-4DAB-A3F8-6AC1428EBA1D}" type="presParOf" srcId="{20593F6C-6035-4F89-9B59-301E97B7D800}" destId="{2934198B-44F2-46EB-9631-5C204E1F95E8}" srcOrd="0" destOrd="0" presId="urn:microsoft.com/office/officeart/2005/8/layout/cycle2"/>
    <dgm:cxn modelId="{260315B6-25BD-4E53-AC9C-EDABA34B50FC}" type="presParOf" srcId="{4C6E400D-5191-46FE-BAF0-7BAA8E8F6372}" destId="{97597BEB-CA41-4BF0-BA1B-0A44131FA967}" srcOrd="4" destOrd="0" presId="urn:microsoft.com/office/officeart/2005/8/layout/cycle2"/>
    <dgm:cxn modelId="{0AFF5DF4-A52C-4293-8A46-B07C886EBC8B}" type="presParOf" srcId="{4C6E400D-5191-46FE-BAF0-7BAA8E8F6372}" destId="{678AD1A3-E72A-4293-B25F-BEE384C60E10}" srcOrd="5" destOrd="0" presId="urn:microsoft.com/office/officeart/2005/8/layout/cycle2"/>
    <dgm:cxn modelId="{665F1152-D1E9-4E64-A79D-56B4ECEF4FE0}" type="presParOf" srcId="{678AD1A3-E72A-4293-B25F-BEE384C60E10}" destId="{72E8C71C-CC56-427E-8367-E92714363F5D}" srcOrd="0" destOrd="0" presId="urn:microsoft.com/office/officeart/2005/8/layout/cycle2"/>
    <dgm:cxn modelId="{E9C30D3A-6801-4EB0-9514-FD11F3813180}" type="presParOf" srcId="{4C6E400D-5191-46FE-BAF0-7BAA8E8F6372}" destId="{38AA6B80-D96F-4AA0-927E-1C8016FA012B}" srcOrd="6" destOrd="0" presId="urn:microsoft.com/office/officeart/2005/8/layout/cycle2"/>
    <dgm:cxn modelId="{0A50C1F9-201C-4B93-8835-6D7BD8BCF3F9}" type="presParOf" srcId="{4C6E400D-5191-46FE-BAF0-7BAA8E8F6372}" destId="{EB670489-7D17-46D2-9753-AC456324E909}" srcOrd="7" destOrd="0" presId="urn:microsoft.com/office/officeart/2005/8/layout/cycle2"/>
    <dgm:cxn modelId="{D03FF2E2-FBC9-4C0B-8CFD-EE8F103CC6BF}" type="presParOf" srcId="{EB670489-7D17-46D2-9753-AC456324E909}" destId="{18F5B213-DA1E-429E-8024-2A03D06E6F36}" srcOrd="0" destOrd="0" presId="urn:microsoft.com/office/officeart/2005/8/layout/cycle2"/>
  </dgm:cxnLst>
  <dgm:bg>
    <a:noFill/>
  </dgm:bg>
  <dgm:whole>
    <a:ln w="12700"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354B06-D5D4-4B1C-B1E8-40AF279D8D7E}">
      <dsp:nvSpPr>
        <dsp:cNvPr id="0" name=""/>
        <dsp:cNvSpPr/>
      </dsp:nvSpPr>
      <dsp:spPr>
        <a:xfrm>
          <a:off x="3077225" y="115"/>
          <a:ext cx="1814781" cy="1492480"/>
        </a:xfrm>
        <a:prstGeom prst="ellipse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AVANZAR</a:t>
          </a:r>
        </a:p>
      </dsp:txBody>
      <dsp:txXfrm>
        <a:off x="3342994" y="218684"/>
        <a:ext cx="1283243" cy="1055342"/>
      </dsp:txXfrm>
    </dsp:sp>
    <dsp:sp modelId="{6099739E-2447-4BC4-B29B-9DA768E58A17}">
      <dsp:nvSpPr>
        <dsp:cNvPr id="0" name=""/>
        <dsp:cNvSpPr/>
      </dsp:nvSpPr>
      <dsp:spPr>
        <a:xfrm rot="2700000">
          <a:off x="4608759" y="1281080"/>
          <a:ext cx="324874" cy="503712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/>
        </a:p>
      </dsp:txBody>
      <dsp:txXfrm>
        <a:off x="4623032" y="1347364"/>
        <a:ext cx="227412" cy="302228"/>
      </dsp:txXfrm>
    </dsp:sp>
    <dsp:sp modelId="{61018F9A-1488-4015-A4F0-036BB70A1A66}">
      <dsp:nvSpPr>
        <dsp:cNvPr id="0" name=""/>
        <dsp:cNvSpPr/>
      </dsp:nvSpPr>
      <dsp:spPr>
        <a:xfrm>
          <a:off x="4665806" y="1585443"/>
          <a:ext cx="1808274" cy="1492480"/>
        </a:xfrm>
        <a:prstGeom prst="ellipse">
          <a:avLst/>
        </a:prstGeom>
        <a:solidFill>
          <a:srgbClr val="C00000"/>
        </a:solidFill>
        <a:ln>
          <a:solidFill>
            <a:srgbClr val="C0000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bg1"/>
              </a:solidFill>
            </a:rPr>
            <a:t>AVANZAR Y HACER AVANZAR</a:t>
          </a:r>
        </a:p>
      </dsp:txBody>
      <dsp:txXfrm>
        <a:off x="4930622" y="1804012"/>
        <a:ext cx="1278642" cy="1055342"/>
      </dsp:txXfrm>
    </dsp:sp>
    <dsp:sp modelId="{20593F6C-6035-4F89-9B59-301E97B7D800}">
      <dsp:nvSpPr>
        <dsp:cNvPr id="0" name=""/>
        <dsp:cNvSpPr/>
      </dsp:nvSpPr>
      <dsp:spPr>
        <a:xfrm rot="8100000">
          <a:off x="4647830" y="2850866"/>
          <a:ext cx="302148" cy="503712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/>
        </a:p>
      </dsp:txBody>
      <dsp:txXfrm rot="10800000">
        <a:off x="4725199" y="2919561"/>
        <a:ext cx="211504" cy="302228"/>
      </dsp:txXfrm>
    </dsp:sp>
    <dsp:sp modelId="{97597BEB-CA41-4BF0-BA1B-0A44131FA967}">
      <dsp:nvSpPr>
        <dsp:cNvPr id="0" name=""/>
        <dsp:cNvSpPr/>
      </dsp:nvSpPr>
      <dsp:spPr>
        <a:xfrm>
          <a:off x="2942708" y="3170770"/>
          <a:ext cx="2083816" cy="1492480"/>
        </a:xfrm>
        <a:prstGeom prst="ellipse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CONTINUIDAD</a:t>
          </a:r>
        </a:p>
      </dsp:txBody>
      <dsp:txXfrm>
        <a:off x="3247876" y="3389339"/>
        <a:ext cx="1473480" cy="1055342"/>
      </dsp:txXfrm>
    </dsp:sp>
    <dsp:sp modelId="{678AD1A3-E72A-4293-B25F-BEE384C60E10}">
      <dsp:nvSpPr>
        <dsp:cNvPr id="0" name=""/>
        <dsp:cNvSpPr/>
      </dsp:nvSpPr>
      <dsp:spPr>
        <a:xfrm rot="13500000">
          <a:off x="3028779" y="2861511"/>
          <a:ext cx="304386" cy="503712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/>
        </a:p>
      </dsp:txBody>
      <dsp:txXfrm rot="10800000">
        <a:off x="3106722" y="2994538"/>
        <a:ext cx="213070" cy="302228"/>
      </dsp:txXfrm>
    </dsp:sp>
    <dsp:sp modelId="{38AA6B80-D96F-4AA0-927E-1C8016FA012B}">
      <dsp:nvSpPr>
        <dsp:cNvPr id="0" name=""/>
        <dsp:cNvSpPr/>
      </dsp:nvSpPr>
      <dsp:spPr>
        <a:xfrm>
          <a:off x="1506599" y="1585443"/>
          <a:ext cx="1785380" cy="1492480"/>
        </a:xfrm>
        <a:prstGeom prst="ellipse">
          <a:avLst/>
        </a:prstGeom>
        <a:solidFill>
          <a:srgbClr val="C00000"/>
        </a:solidFill>
        <a:ln>
          <a:solidFill>
            <a:srgbClr val="C0000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bg1"/>
              </a:solidFill>
            </a:rPr>
            <a:t>PRESIÓN</a:t>
          </a:r>
          <a:r>
            <a:rPr lang="es-ES" sz="2600" kern="1200" dirty="0">
              <a:solidFill>
                <a:schemeClr val="bg1"/>
              </a:solidFill>
            </a:rPr>
            <a:t> </a:t>
          </a:r>
        </a:p>
      </dsp:txBody>
      <dsp:txXfrm>
        <a:off x="1768062" y="1804012"/>
        <a:ext cx="1262454" cy="1055342"/>
      </dsp:txXfrm>
    </dsp:sp>
    <dsp:sp modelId="{EB670489-7D17-46D2-9753-AC456324E909}">
      <dsp:nvSpPr>
        <dsp:cNvPr id="0" name=""/>
        <dsp:cNvSpPr/>
      </dsp:nvSpPr>
      <dsp:spPr>
        <a:xfrm rot="18900000">
          <a:off x="3019938" y="1295621"/>
          <a:ext cx="327112" cy="503712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/>
        </a:p>
      </dsp:txBody>
      <dsp:txXfrm>
        <a:off x="3034309" y="1431059"/>
        <a:ext cx="228978" cy="3022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848C05-082F-4358-B30E-0645DC43513B}" type="datetimeFigureOut">
              <a:rPr lang="es-ES" smtClean="0"/>
              <a:t>10/05/2023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1D6D93-7472-46F3-BB03-959A58C666C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2590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1D6D93-7472-46F3-BB03-959A58C666CC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5215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1D6D93-7472-46F3-BB03-959A58C666CC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9819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1D6D93-7472-46F3-BB03-959A58C666CC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4517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1D6D93-7472-46F3-BB03-959A58C666CC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5612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9A4EBC-E652-8E5D-9101-64F0362281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B4A8BA-2458-3777-C930-237857BE40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E36CCE-BC54-BFB7-2726-F58DA6A9A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1D739-45C9-4CCC-A12E-857A71F2C309}" type="datetimeFigureOut">
              <a:rPr lang="es-ES" smtClean="0"/>
              <a:t>10/05/2023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002921-CA21-F18D-276B-E05799E14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FA3E68-0C09-0690-67FA-4D137357E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ACF0F-079C-4C96-A840-83F85103F2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3775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C56F94-258F-6835-15B9-37CCB2C9E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3E57668-4F73-964C-B6AB-EA8EF18009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1A8FA9-A506-5C18-F12F-43E086E72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1D739-45C9-4CCC-A12E-857A71F2C309}" type="datetimeFigureOut">
              <a:rPr lang="es-ES" smtClean="0"/>
              <a:t>10/05/2023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6C919F-D607-92FB-7D6F-F2140911D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077468-F03D-4818-92E6-98DC1B14D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ACF0F-079C-4C96-A840-83F85103F2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9400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9C78016-6E0E-344C-B1F5-4C6B8CA593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BFE5ADA-FD3C-6F94-4D5E-D9921FF15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A1AB81-E14C-FC54-400C-BCFDAC954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1D739-45C9-4CCC-A12E-857A71F2C309}" type="datetimeFigureOut">
              <a:rPr lang="es-ES" smtClean="0"/>
              <a:t>10/05/2023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A2E3A7-E25F-2CCB-C52E-B52FC50B2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946940-54A6-2AB4-A18E-90882A784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ACF0F-079C-4C96-A840-83F85103F2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1353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F23F82-28F2-99E9-341F-62E7371C9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43DE99-68F0-C508-DA59-77834C61D2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3E781F-4332-CF50-792E-39C19C99C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1D739-45C9-4CCC-A12E-857A71F2C309}" type="datetimeFigureOut">
              <a:rPr lang="es-ES" smtClean="0"/>
              <a:t>10/05/2023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266931-B753-BC4B-2C0D-01C0332D9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E0A68A-8F64-F2A2-B817-1E8D53C25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ACF0F-079C-4C96-A840-83F85103F2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064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4E3A68-88AC-AABB-D2FA-64C22DFAD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AD57507-D01D-2014-337E-1B12DF980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DB9F6F-079B-001A-93AD-1A07ADEF8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1D739-45C9-4CCC-A12E-857A71F2C309}" type="datetimeFigureOut">
              <a:rPr lang="es-ES" smtClean="0"/>
              <a:t>10/05/2023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B7CA44-2439-2337-C917-A46378C33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953DA6-3D45-E5AE-842E-B846BC7C7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ACF0F-079C-4C96-A840-83F85103F2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7566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E0A1CA-4911-9491-31F6-FD9A6746C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BB55D1-30CF-5A34-CB39-BDE6149AB8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A54BC43-AD0B-33F0-BEDF-1BBD52AC35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194FE13-5F31-7F99-6931-45F7A72C3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1D739-45C9-4CCC-A12E-857A71F2C309}" type="datetimeFigureOut">
              <a:rPr lang="es-ES" smtClean="0"/>
              <a:t>10/05/2023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9508A14-BCCE-633A-8E9E-4D1AFE28F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C15C2B4-78DD-A92B-2D5F-BD54CA1EB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ACF0F-079C-4C96-A840-83F85103F2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58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08A5EB-F3ED-1F40-2846-0938DD74E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E1703D6-4DE0-0B72-1148-434AF6CADC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A373E6A-6B96-DEE3-CE55-A9C5898AA4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4AFE24B-95A3-47BD-DAC6-3767FD2565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24BAA5C-1919-7006-DB27-0F333EFB5F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0E1667A-E51F-47B9-682C-F41397291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1D739-45C9-4CCC-A12E-857A71F2C309}" type="datetimeFigureOut">
              <a:rPr lang="es-ES" smtClean="0"/>
              <a:t>10/05/2023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6957783-1B6C-5BE0-C9D4-2ACC77E90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3E66682-79F4-F216-ABF6-10C9DE398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ACF0F-079C-4C96-A840-83F85103F2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9999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04723F-F3F2-63EA-C053-B54F0E34C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1B9D921-1256-55C0-866D-DC3314F86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1D739-45C9-4CCC-A12E-857A71F2C309}" type="datetimeFigureOut">
              <a:rPr lang="es-ES" smtClean="0"/>
              <a:t>10/05/2023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8CA8444-0A09-9D6E-E7AD-5AD64A5CD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C72B1AA-FEDD-B9B8-ECA1-C47753F20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ACF0F-079C-4C96-A840-83F85103F2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2818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B6475B8-3433-55FD-4FE9-1ACA6E4B9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1D739-45C9-4CCC-A12E-857A71F2C309}" type="datetimeFigureOut">
              <a:rPr lang="es-ES" smtClean="0"/>
              <a:t>10/05/2023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364AECD-0CE5-D8CC-F523-DF5662D01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FB22656-97E7-96B6-7722-23EE86198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ACF0F-079C-4C96-A840-83F85103F2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3918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2340F9-DB3B-AF24-20DA-76757D033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CF794A-7D03-DC92-3805-668D58788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21F33D7-B7BD-329E-2B50-E63B6ABF8F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1199413-EE9D-BC21-C53C-FEA9A39EC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1D739-45C9-4CCC-A12E-857A71F2C309}" type="datetimeFigureOut">
              <a:rPr lang="es-ES" smtClean="0"/>
              <a:t>10/05/2023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F850CC9-B3DD-350A-0555-5443D219C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4CE9C3B-951B-8CDC-3C68-8CBFA5D60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ACF0F-079C-4C96-A840-83F85103F2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8432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16DBFE-A9A4-F991-A1E7-E481702C6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AB480FA-4B0A-66D2-E567-544E4914DE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A6FC442-1841-467C-947F-AE5250E65A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F252A18-07EF-C4EE-60AE-BD4CBA23E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1D739-45C9-4CCC-A12E-857A71F2C309}" type="datetimeFigureOut">
              <a:rPr lang="es-ES" smtClean="0"/>
              <a:t>10/05/2023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EE1E3D-B818-4913-361F-853454979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0557E14-0922-37AC-B1C7-E5C42E562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ACF0F-079C-4C96-A840-83F85103F2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8823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55817A4-D46C-D20C-A64B-7E1F99180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92FD94E-76FB-574E-EED2-71E3605B53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989A25-B4C5-E64A-1A51-4103B7C01B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1D739-45C9-4CCC-A12E-857A71F2C309}" type="datetimeFigureOut">
              <a:rPr lang="es-ES" smtClean="0"/>
              <a:t>10/05/2023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D03BEA-3D8E-4DAC-482F-D2DD46C813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C29DB9-C48B-7642-2F74-D337634241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ACF0F-079C-4C96-A840-83F85103F2B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1044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TxmiVf3yEQ?feature=oembed" TargetMode="Externa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b0xlZm6AMw?feature=oembed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_DRXSBzDmIg?feature=oembed" TargetMode="Externa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6.jpg"/><Relationship Id="rId7" Type="http://schemas.openxmlformats.org/officeDocument/2006/relationships/image" Target="../media/image1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8C131FF5-0F0B-617D-0A44-752CF0466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6477D88-3409-0D79-6633-BAD80DE714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909" y="2297525"/>
            <a:ext cx="9918182" cy="226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882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43A6E90-C321-1EBF-C074-3FE51B028791}"/>
              </a:ext>
            </a:extLst>
          </p:cNvPr>
          <p:cNvSpPr txBox="1"/>
          <p:nvPr/>
        </p:nvSpPr>
        <p:spPr>
          <a:xfrm>
            <a:off x="1245480" y="2069660"/>
            <a:ext cx="8995800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i="0" u="sng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NeueLTStd-Lt"/>
              </a:rPr>
              <a:t>PARTIDO DE RUGBY : 80 minutos</a:t>
            </a:r>
          </a:p>
          <a:p>
            <a:endParaRPr lang="es-ES" sz="3200" b="1" dirty="0">
              <a:solidFill>
                <a:schemeClr val="tx1">
                  <a:lumMod val="75000"/>
                  <a:lumOff val="25000"/>
                </a:schemeClr>
              </a:solidFill>
              <a:latin typeface="HelveticaNeueLTStd-Lt"/>
            </a:endParaRPr>
          </a:p>
          <a:p>
            <a:r>
              <a:rPr lang="es-ES" sz="3200" b="1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NeueLTStd-Lt"/>
              </a:rPr>
              <a:t>	</a:t>
            </a:r>
            <a:r>
              <a:rPr lang="es-ES" sz="320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NeueLTStd-Lt"/>
              </a:rPr>
              <a:t>1º Parte: 40 minutos</a:t>
            </a:r>
          </a:p>
          <a:p>
            <a:endParaRPr lang="es-ES" sz="3200" dirty="0">
              <a:solidFill>
                <a:schemeClr val="tx1">
                  <a:lumMod val="75000"/>
                  <a:lumOff val="25000"/>
                </a:schemeClr>
              </a:solidFill>
              <a:latin typeface="HelveticaNeueLTStd-Lt"/>
            </a:endParaRPr>
          </a:p>
          <a:p>
            <a:r>
              <a:rPr lang="es-E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Std-Lt"/>
              </a:rPr>
              <a:t>	</a:t>
            </a:r>
            <a:r>
              <a:rPr lang="es-ES" sz="320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NeueLTStd-Lt"/>
              </a:rPr>
              <a:t>Descanso hasta 10 minutos</a:t>
            </a:r>
          </a:p>
          <a:p>
            <a:endParaRPr lang="es-ES" sz="3200" dirty="0">
              <a:solidFill>
                <a:schemeClr val="tx1">
                  <a:lumMod val="75000"/>
                  <a:lumOff val="25000"/>
                </a:schemeClr>
              </a:solidFill>
              <a:latin typeface="HelveticaNeueLTStd-Lt"/>
            </a:endParaRPr>
          </a:p>
          <a:p>
            <a:r>
              <a:rPr lang="es-ES" sz="320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NeueLTStd-Lt"/>
              </a:rPr>
              <a:t>	2º Parte: 40 minutos</a:t>
            </a:r>
          </a:p>
          <a:p>
            <a:endParaRPr lang="es-ES" dirty="0">
              <a:solidFill>
                <a:srgbClr val="13285F"/>
              </a:solidFill>
              <a:latin typeface="Verdana" panose="020B0604030504040204" pitchFamily="34" charset="0"/>
            </a:endParaRPr>
          </a:p>
        </p:txBody>
      </p:sp>
      <p:pic>
        <p:nvPicPr>
          <p:cNvPr id="8" name="Imagen 7" descr="Forma&#10;&#10;Descripción generada automáticamente con confianza media">
            <a:extLst>
              <a:ext uri="{FF2B5EF4-FFF2-40B4-BE49-F238E27FC236}">
                <a16:creationId xmlns:a16="http://schemas.microsoft.com/office/drawing/2014/main" id="{CBFC2627-77A2-9A56-8562-7E9E20F4AE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201" y="2479028"/>
            <a:ext cx="2012157" cy="242064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5580086-F981-599F-17D9-8B956AFDF9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3354" y="277140"/>
            <a:ext cx="676908" cy="1141620"/>
          </a:xfrm>
          <a:prstGeom prst="rect">
            <a:avLst/>
          </a:prstGeom>
        </p:spPr>
      </p:pic>
      <p:sp>
        <p:nvSpPr>
          <p:cNvPr id="6" name="Rectángulo: esquinas diagonales redondeadas 5">
            <a:extLst>
              <a:ext uri="{FF2B5EF4-FFF2-40B4-BE49-F238E27FC236}">
                <a16:creationId xmlns:a16="http://schemas.microsoft.com/office/drawing/2014/main" id="{ECB0E30E-28C4-F1E3-0BB5-4144303FCC6B}"/>
              </a:ext>
            </a:extLst>
          </p:cNvPr>
          <p:cNvSpPr/>
          <p:nvPr/>
        </p:nvSpPr>
        <p:spPr>
          <a:xfrm>
            <a:off x="1546532" y="468383"/>
            <a:ext cx="9098936" cy="950377"/>
          </a:xfrm>
          <a:prstGeom prst="round2Diag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300000"/>
              </a:lnSpc>
            </a:pPr>
            <a:r>
              <a:rPr lang="es-ES" sz="3900" b="1" i="0" dirty="0">
                <a:solidFill>
                  <a:schemeClr val="bg1"/>
                </a:solidFill>
                <a:effectLst/>
                <a:latin typeface="HelveticaNeueLTStd-Lt"/>
              </a:rPr>
              <a:t>1.4. Duración de un partido de rugby</a:t>
            </a:r>
            <a:br>
              <a:rPr lang="es-ES" dirty="0">
                <a:solidFill>
                  <a:schemeClr val="bg1"/>
                </a:solidFill>
              </a:rPr>
            </a:b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1" name="Rectángulo: esquinas diagonales redondeadas 10">
            <a:extLst>
              <a:ext uri="{FF2B5EF4-FFF2-40B4-BE49-F238E27FC236}">
                <a16:creationId xmlns:a16="http://schemas.microsoft.com/office/drawing/2014/main" id="{C041D9E7-8178-0E80-E41E-90BBF155EF6B}"/>
              </a:ext>
            </a:extLst>
          </p:cNvPr>
          <p:cNvSpPr/>
          <p:nvPr/>
        </p:nvSpPr>
        <p:spPr>
          <a:xfrm>
            <a:off x="7988968" y="5403196"/>
            <a:ext cx="4203032" cy="1454804"/>
          </a:xfrm>
          <a:prstGeom prst="round2Diag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: esquinas diagonales redondeadas 13">
            <a:extLst>
              <a:ext uri="{FF2B5EF4-FFF2-40B4-BE49-F238E27FC236}">
                <a16:creationId xmlns:a16="http://schemas.microsoft.com/office/drawing/2014/main" id="{1CF4220C-CA91-62CD-E378-EAE4F56569C6}"/>
              </a:ext>
            </a:extLst>
          </p:cNvPr>
          <p:cNvSpPr/>
          <p:nvPr/>
        </p:nvSpPr>
        <p:spPr>
          <a:xfrm>
            <a:off x="7348776" y="5082185"/>
            <a:ext cx="4203032" cy="1454804"/>
          </a:xfrm>
          <a:prstGeom prst="round2Diag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7013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CB8665F-C494-09EE-FAA2-186398F22DCB}"/>
              </a:ext>
            </a:extLst>
          </p:cNvPr>
          <p:cNvSpPr txBox="1"/>
          <p:nvPr/>
        </p:nvSpPr>
        <p:spPr>
          <a:xfrm>
            <a:off x="398946" y="1856695"/>
            <a:ext cx="3522873" cy="12388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>
              <a:spcBef>
                <a:spcPts val="305"/>
              </a:spcBef>
              <a:spcAft>
                <a:spcPts val="0"/>
              </a:spcAft>
            </a:pPr>
            <a:r>
              <a:rPr lang="es-ES" sz="2400" b="1" i="0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NeueLTStd-Lt"/>
              </a:rPr>
              <a:t>ENSAYO (5 puntos)</a:t>
            </a:r>
            <a:r>
              <a:rPr lang="es-ES" sz="2400" b="0" i="0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NeueLTStd-Lt"/>
              </a:rPr>
              <a:t> </a:t>
            </a:r>
          </a:p>
          <a:p>
            <a:pPr algn="just" rtl="0" fontAlgn="base">
              <a:spcBef>
                <a:spcPts val="305"/>
              </a:spcBef>
              <a:spcAft>
                <a:spcPts val="0"/>
              </a:spcAft>
            </a:pPr>
            <a:r>
              <a:rPr lang="es-ES" sz="16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NeueLTStd-Lt"/>
              </a:rPr>
              <a:t>Se marca cuando se apoya el balón sobre o más allá de la línea de ensayo de los oponentes.</a:t>
            </a:r>
          </a:p>
        </p:txBody>
      </p:sp>
      <p:pic>
        <p:nvPicPr>
          <p:cNvPr id="2050" name="Picture 2" descr="La selección femenina de rugby a 7 conquista una brillante quinta plaza en  el Mundial | Más Deporte">
            <a:extLst>
              <a:ext uri="{FF2B5EF4-FFF2-40B4-BE49-F238E27FC236}">
                <a16:creationId xmlns:a16="http://schemas.microsoft.com/office/drawing/2014/main" id="{D2EAFD41-7E35-1DB7-0825-2350D8BA2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451" y="2008577"/>
            <a:ext cx="1994604" cy="132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2173CDDD-A973-FC53-9BB0-8A88933E1797}"/>
              </a:ext>
            </a:extLst>
          </p:cNvPr>
          <p:cNvSpPr txBox="1"/>
          <p:nvPr/>
        </p:nvSpPr>
        <p:spPr>
          <a:xfrm>
            <a:off x="398946" y="3699427"/>
            <a:ext cx="11427789" cy="746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>
              <a:spcBef>
                <a:spcPts val="305"/>
              </a:spcBef>
              <a:spcAft>
                <a:spcPts val="0"/>
              </a:spcAft>
            </a:pPr>
            <a:r>
              <a:rPr lang="es-ES" sz="2400" b="1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NeueLTStd-Lt"/>
              </a:rPr>
              <a:t>ENSAYO DE CASTIGO (7 puntos)</a:t>
            </a:r>
          </a:p>
          <a:p>
            <a:pPr algn="just" rtl="0" fontAlgn="base">
              <a:spcBef>
                <a:spcPts val="305"/>
              </a:spcBef>
              <a:spcAft>
                <a:spcPts val="0"/>
              </a:spcAft>
            </a:pPr>
            <a:r>
              <a:rPr lang="es-ES" sz="16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NeueLTStd-Lt"/>
              </a:rPr>
              <a:t>Se puede otorgar si un jugador/a hubiera marcado un ensayo, de no haber sido por juego sucio de los oponentes.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2E89A19-32F9-731D-99C0-B00FC199ABB7}"/>
              </a:ext>
            </a:extLst>
          </p:cNvPr>
          <p:cNvSpPr txBox="1"/>
          <p:nvPr/>
        </p:nvSpPr>
        <p:spPr>
          <a:xfrm>
            <a:off x="6272008" y="2319480"/>
            <a:ext cx="427386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 fontAlgn="base">
              <a:spcBef>
                <a:spcPts val="305"/>
              </a:spcBef>
              <a:spcAft>
                <a:spcPts val="0"/>
              </a:spcAft>
            </a:pPr>
            <a:r>
              <a:rPr lang="es-ES" sz="16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NeueLTStd-Lt"/>
              </a:rPr>
              <a:t>Después de marcar un ensayo el mismo equipo 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Std-Lt"/>
              </a:rPr>
              <a:t>puede </a:t>
            </a:r>
            <a:r>
              <a:rPr lang="es-ES" sz="16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NeueLTStd-Lt"/>
              </a:rPr>
              <a:t>lograr dos puntos más pateando el balón entre los postes y sobre el travesaño.</a:t>
            </a:r>
          </a:p>
        </p:txBody>
      </p:sp>
      <p:pic>
        <p:nvPicPr>
          <p:cNvPr id="2052" name="Picture 4" descr="El original tiro a palos de Jon Rahm en San Mamés">
            <a:extLst>
              <a:ext uri="{FF2B5EF4-FFF2-40B4-BE49-F238E27FC236}">
                <a16:creationId xmlns:a16="http://schemas.microsoft.com/office/drawing/2014/main" id="{5490B072-DD53-ED5B-6CFA-8B747A538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6909" y="2260459"/>
            <a:ext cx="947983" cy="1134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71391A51-94D5-3F49-9B42-596355C7428C}"/>
              </a:ext>
            </a:extLst>
          </p:cNvPr>
          <p:cNvSpPr txBox="1"/>
          <p:nvPr/>
        </p:nvSpPr>
        <p:spPr>
          <a:xfrm>
            <a:off x="398946" y="4957219"/>
            <a:ext cx="3726760" cy="12388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>
              <a:spcBef>
                <a:spcPts val="305"/>
              </a:spcBef>
              <a:spcAft>
                <a:spcPts val="0"/>
              </a:spcAft>
            </a:pPr>
            <a:r>
              <a:rPr lang="es-ES" sz="2400" b="1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NeueLTStd-Lt"/>
              </a:rPr>
              <a:t>PENAL (3 puntos)</a:t>
            </a:r>
          </a:p>
          <a:p>
            <a:pPr algn="just" rtl="0" fontAlgn="base">
              <a:spcBef>
                <a:spcPts val="305"/>
              </a:spcBef>
              <a:spcAft>
                <a:spcPts val="0"/>
              </a:spcAft>
            </a:pPr>
            <a:r>
              <a:rPr lang="es-ES" sz="16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NeueLTStd-Lt"/>
              </a:rPr>
              <a:t>Se realiza después de una infracción (golpe de castigo) de los oponentes, el equipo patea a palos.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7B90845-FDCE-050C-4AC0-8795263BD65F}"/>
              </a:ext>
            </a:extLst>
          </p:cNvPr>
          <p:cNvSpPr txBox="1"/>
          <p:nvPr/>
        </p:nvSpPr>
        <p:spPr>
          <a:xfrm>
            <a:off x="6148932" y="5002752"/>
            <a:ext cx="5644122" cy="12388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>
              <a:spcBef>
                <a:spcPts val="305"/>
              </a:spcBef>
              <a:spcAft>
                <a:spcPts val="0"/>
              </a:spcAft>
            </a:pPr>
            <a:r>
              <a:rPr lang="es-ES" sz="2400" b="1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NeueLTStd-Lt"/>
              </a:rPr>
              <a:t>DROP GOAL (3 puntos)</a:t>
            </a:r>
          </a:p>
          <a:p>
            <a:pPr algn="just" rtl="0" fontAlgn="base">
              <a:spcBef>
                <a:spcPts val="305"/>
              </a:spcBef>
              <a:spcAft>
                <a:spcPts val="0"/>
              </a:spcAft>
            </a:pPr>
            <a:r>
              <a:rPr lang="es-ES" sz="16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NeueLTStd-Lt"/>
              </a:rPr>
              <a:t>Cuando un jugador/a patea a palos en el juego general dejando caer el balón y pateándola enseguida después del bote en el suelo. </a:t>
            </a:r>
          </a:p>
        </p:txBody>
      </p:sp>
      <p:pic>
        <p:nvPicPr>
          <p:cNvPr id="2054" name="Picture 6" descr="Rugby | España vence a Rumanía y sueña con el Mundial - RTVE.es">
            <a:extLst>
              <a:ext uri="{FF2B5EF4-FFF2-40B4-BE49-F238E27FC236}">
                <a16:creationId xmlns:a16="http://schemas.microsoft.com/office/drawing/2014/main" id="{5CB24BD8-5EB8-D145-A78C-C8E25EB49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458" y="5214983"/>
            <a:ext cx="1825013" cy="102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6E30E08C-AFB5-4F88-5A58-DE49FF051DB8}"/>
              </a:ext>
            </a:extLst>
          </p:cNvPr>
          <p:cNvSpPr/>
          <p:nvPr/>
        </p:nvSpPr>
        <p:spPr>
          <a:xfrm>
            <a:off x="365163" y="1717060"/>
            <a:ext cx="5680241" cy="1867339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75000"/>
                  <a:lumOff val="25000"/>
                </a:schemeClr>
              </a:solidFill>
              <a:latin typeface="HelveticaNeueLTStd-Lt"/>
            </a:endParaRP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2C69CA96-6DBA-9719-4E31-806761AA7C77}"/>
              </a:ext>
            </a:extLst>
          </p:cNvPr>
          <p:cNvSpPr/>
          <p:nvPr/>
        </p:nvSpPr>
        <p:spPr>
          <a:xfrm>
            <a:off x="6148932" y="1703226"/>
            <a:ext cx="5644122" cy="1867339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75000"/>
                  <a:lumOff val="25000"/>
                </a:schemeClr>
              </a:solidFill>
              <a:latin typeface="HelveticaNeueLTStd-Lt"/>
            </a:endParaRP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EE5E1E16-7C02-7A95-33A7-0BD34B51799D}"/>
              </a:ext>
            </a:extLst>
          </p:cNvPr>
          <p:cNvSpPr/>
          <p:nvPr/>
        </p:nvSpPr>
        <p:spPr>
          <a:xfrm>
            <a:off x="365164" y="3682470"/>
            <a:ext cx="11461572" cy="1026491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75000"/>
                  <a:lumOff val="25000"/>
                </a:schemeClr>
              </a:solidFill>
              <a:latin typeface="HelveticaNeueLTStd-Lt"/>
            </a:endParaRP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3F4B7AD9-2FEF-2D05-C84D-9C9F7846C91E}"/>
              </a:ext>
            </a:extLst>
          </p:cNvPr>
          <p:cNvSpPr/>
          <p:nvPr/>
        </p:nvSpPr>
        <p:spPr>
          <a:xfrm>
            <a:off x="398946" y="4790077"/>
            <a:ext cx="5672809" cy="1792798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75000"/>
                  <a:lumOff val="25000"/>
                </a:schemeClr>
              </a:solidFill>
              <a:latin typeface="HelveticaNeueLTStd-Lt"/>
            </a:endParaRP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7BF1B566-4258-0C17-C61F-FEF5815BCE4E}"/>
              </a:ext>
            </a:extLst>
          </p:cNvPr>
          <p:cNvSpPr/>
          <p:nvPr/>
        </p:nvSpPr>
        <p:spPr>
          <a:xfrm>
            <a:off x="6148931" y="4790077"/>
            <a:ext cx="5721299" cy="1792798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75000"/>
                  <a:lumOff val="25000"/>
                </a:schemeClr>
              </a:solidFill>
              <a:latin typeface="HelveticaNeueLTStd-Lt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DEF8E4E-1B9E-D786-017F-806196790026}"/>
              </a:ext>
            </a:extLst>
          </p:cNvPr>
          <p:cNvSpPr txBox="1"/>
          <p:nvPr/>
        </p:nvSpPr>
        <p:spPr>
          <a:xfrm>
            <a:off x="5882560" y="1761097"/>
            <a:ext cx="61768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>
              <a:spcBef>
                <a:spcPts val="305"/>
              </a:spcBef>
              <a:spcAft>
                <a:spcPts val="0"/>
              </a:spcAft>
            </a:pPr>
            <a:r>
              <a:rPr lang="es-ES" sz="2400" b="1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NeueLTStd-Lt"/>
              </a:rPr>
              <a:t>TRANSFORMACIÓN (2 puntos)</a:t>
            </a:r>
            <a:endParaRPr lang="es-ES" sz="2400" b="0" i="0" u="none" strike="noStrike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HelveticaNeueLTStd-Lt"/>
            </a:endParaRPr>
          </a:p>
          <a:p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HelveticaNeueLTStd-Lt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9A085DB-118B-B903-34F4-8AA5422665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13354" y="277140"/>
            <a:ext cx="676908" cy="1141620"/>
          </a:xfrm>
          <a:prstGeom prst="rect">
            <a:avLst/>
          </a:prstGeom>
        </p:spPr>
      </p:pic>
      <p:sp>
        <p:nvSpPr>
          <p:cNvPr id="5" name="Rectángulo: esquinas diagonales redondeadas 4">
            <a:extLst>
              <a:ext uri="{FF2B5EF4-FFF2-40B4-BE49-F238E27FC236}">
                <a16:creationId xmlns:a16="http://schemas.microsoft.com/office/drawing/2014/main" id="{655AE33B-AF05-97D5-885C-1438CC94C1E9}"/>
              </a:ext>
            </a:extLst>
          </p:cNvPr>
          <p:cNvSpPr/>
          <p:nvPr/>
        </p:nvSpPr>
        <p:spPr>
          <a:xfrm>
            <a:off x="1567973" y="467816"/>
            <a:ext cx="9098936" cy="950377"/>
          </a:xfrm>
          <a:prstGeom prst="round2Diag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50000"/>
              </a:lnSpc>
            </a:pPr>
            <a:r>
              <a:rPr lang="es-ES" sz="3900" b="1" i="0" dirty="0">
                <a:solidFill>
                  <a:schemeClr val="bg1"/>
                </a:solidFill>
                <a:effectLst/>
                <a:latin typeface="HelveticaNeueLTStd-Lt"/>
              </a:rPr>
              <a:t>1.5. Puntuación de rugby</a:t>
            </a:r>
            <a:br>
              <a:rPr lang="es-ES" dirty="0">
                <a:solidFill>
                  <a:schemeClr val="bg1"/>
                </a:solidFill>
              </a:rPr>
            </a:b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494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grama&#10;&#10;Descripción generada automáticamente">
            <a:extLst>
              <a:ext uri="{FF2B5EF4-FFF2-40B4-BE49-F238E27FC236}">
                <a16:creationId xmlns:a16="http://schemas.microsoft.com/office/drawing/2014/main" id="{E9F58FDB-0CDD-E5F4-8CFD-D75627A533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480" y="1798912"/>
            <a:ext cx="5145803" cy="4312328"/>
          </a:xfrm>
          <a:prstGeom prst="rect">
            <a:avLst/>
          </a:prstGeom>
        </p:spPr>
      </p:pic>
      <p:pic>
        <p:nvPicPr>
          <p:cNvPr id="3074" name="Picture 2" descr="La selección española de rugby gana a Rusia y avanza hacia el Mundial | Más  Deporte">
            <a:extLst>
              <a:ext uri="{FF2B5EF4-FFF2-40B4-BE49-F238E27FC236}">
                <a16:creationId xmlns:a16="http://schemas.microsoft.com/office/drawing/2014/main" id="{E6F792B9-44B9-20D9-BA58-DC710393A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240" y="1767829"/>
            <a:ext cx="3613149" cy="1822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20BFC52-F7CF-51AB-8721-41775021E321}"/>
              </a:ext>
            </a:extLst>
          </p:cNvPr>
          <p:cNvSpPr txBox="1"/>
          <p:nvPr/>
        </p:nvSpPr>
        <p:spPr>
          <a:xfrm>
            <a:off x="6442993" y="1857411"/>
            <a:ext cx="1618295" cy="3485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 fontAlgn="base">
              <a:spcBef>
                <a:spcPts val="305"/>
              </a:spcBef>
              <a:spcAft>
                <a:spcPts val="0"/>
              </a:spcAft>
            </a:pPr>
            <a:endParaRPr lang="es-ES" sz="1800" b="1" i="0" u="none" strike="noStrike" dirty="0">
              <a:solidFill>
                <a:srgbClr val="13285F"/>
              </a:solidFill>
              <a:effectLst/>
              <a:latin typeface="Verdana" panose="020B0604030504040204" pitchFamily="34" charset="0"/>
            </a:endParaRPr>
          </a:p>
          <a:p>
            <a:pPr algn="just" rtl="0" fontAlgn="base">
              <a:spcBef>
                <a:spcPts val="305"/>
              </a:spcBef>
              <a:spcAft>
                <a:spcPts val="0"/>
              </a:spcAft>
            </a:pPr>
            <a:endParaRPr lang="es-ES" sz="1800" b="1" i="0" u="none" strike="noStrike" dirty="0">
              <a:solidFill>
                <a:srgbClr val="13285F"/>
              </a:solidFill>
              <a:effectLst/>
              <a:latin typeface="Verdana" panose="020B0604030504040204" pitchFamily="34" charset="0"/>
            </a:endParaRPr>
          </a:p>
          <a:p>
            <a:pPr algn="just" rtl="0" fontAlgn="base">
              <a:spcBef>
                <a:spcPts val="305"/>
              </a:spcBef>
              <a:spcAft>
                <a:spcPts val="0"/>
              </a:spcAft>
            </a:pPr>
            <a:r>
              <a:rPr lang="es-ES" sz="1800" b="1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Verdana" panose="020B0604030504040204" pitchFamily="34" charset="0"/>
              </a:rPr>
              <a:t>     MELÉ                       </a:t>
            </a:r>
          </a:p>
          <a:p>
            <a:pPr algn="just" rtl="0" fontAlgn="base">
              <a:spcBef>
                <a:spcPts val="305"/>
              </a:spcBef>
              <a:spcAft>
                <a:spcPts val="0"/>
              </a:spcAft>
            </a:pPr>
            <a:endParaRPr lang="es-ES" b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</a:endParaRPr>
          </a:p>
          <a:p>
            <a:pPr algn="just" rtl="0" fontAlgn="base">
              <a:spcBef>
                <a:spcPts val="305"/>
              </a:spcBef>
              <a:spcAft>
                <a:spcPts val="0"/>
              </a:spcAft>
            </a:pPr>
            <a:endParaRPr lang="es-ES" sz="1800" b="1" i="0" u="none" strike="noStrike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Verdana" panose="020B0604030504040204" pitchFamily="34" charset="0"/>
            </a:endParaRPr>
          </a:p>
          <a:p>
            <a:pPr algn="just" rtl="0" fontAlgn="base">
              <a:spcBef>
                <a:spcPts val="305"/>
              </a:spcBef>
              <a:spcAft>
                <a:spcPts val="0"/>
              </a:spcAft>
            </a:pPr>
            <a:endParaRPr lang="es-ES" b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</a:endParaRPr>
          </a:p>
          <a:p>
            <a:pPr algn="just" rtl="0" fontAlgn="base">
              <a:spcBef>
                <a:spcPts val="305"/>
              </a:spcBef>
              <a:spcAft>
                <a:spcPts val="0"/>
              </a:spcAft>
            </a:pPr>
            <a:endParaRPr lang="es-ES" sz="1800" b="1" i="0" u="none" strike="noStrike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Verdana" panose="020B0604030504040204" pitchFamily="34" charset="0"/>
            </a:endParaRPr>
          </a:p>
          <a:p>
            <a:pPr algn="just" rtl="0" fontAlgn="base">
              <a:spcBef>
                <a:spcPts val="305"/>
              </a:spcBef>
              <a:spcAft>
                <a:spcPts val="0"/>
              </a:spcAft>
            </a:pPr>
            <a:endParaRPr lang="es-ES" sz="1800" b="1" i="0" u="none" strike="noStrike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Verdana" panose="020B0604030504040204" pitchFamily="34" charset="0"/>
            </a:endParaRPr>
          </a:p>
          <a:p>
            <a:pPr algn="just" rtl="0" fontAlgn="base">
              <a:spcBef>
                <a:spcPts val="305"/>
              </a:spcBef>
              <a:spcAft>
                <a:spcPts val="0"/>
              </a:spcAft>
            </a:pPr>
            <a:endParaRPr lang="es-ES" sz="1800" b="1" i="0" u="none" strike="noStrike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Verdana" panose="020B0604030504040204" pitchFamily="34" charset="0"/>
            </a:endParaRPr>
          </a:p>
          <a:p>
            <a:pPr algn="just" rtl="0" fontAlgn="base">
              <a:spcBef>
                <a:spcPts val="305"/>
              </a:spcBef>
              <a:spcAft>
                <a:spcPts val="0"/>
              </a:spcAft>
            </a:pPr>
            <a:r>
              <a:rPr lang="es-ES" sz="1800" b="1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Verdana" panose="020B0604030504040204" pitchFamily="34" charset="0"/>
              </a:rPr>
              <a:t>   LATERAL</a:t>
            </a: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</a:rPr>
              <a:t> </a:t>
            </a:r>
            <a:endParaRPr lang="es-ES" sz="1800" b="0" i="0" u="none" strike="noStrike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Verdana" panose="020B0604030504040204" pitchFamily="34" charset="0"/>
            </a:endParaRPr>
          </a:p>
          <a:p>
            <a:endParaRPr lang="es-ES" dirty="0"/>
          </a:p>
        </p:txBody>
      </p:sp>
      <p:pic>
        <p:nvPicPr>
          <p:cNvPr id="3078" name="Picture 6" descr="España vs Alemania, resumen y resultado de un partido clave para el rugby  español | Marca.com">
            <a:extLst>
              <a:ext uri="{FF2B5EF4-FFF2-40B4-BE49-F238E27FC236}">
                <a16:creationId xmlns:a16="http://schemas.microsoft.com/office/drawing/2014/main" id="{6517E60D-F015-D9BA-6EC8-E2EAA59B3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565" y="3964825"/>
            <a:ext cx="3613148" cy="203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35AF8607-7749-CA5B-F87F-D384374FB8A6}"/>
              </a:ext>
            </a:extLst>
          </p:cNvPr>
          <p:cNvCxnSpPr>
            <a:cxnSpLocks/>
          </p:cNvCxnSpPr>
          <p:nvPr/>
        </p:nvCxnSpPr>
        <p:spPr>
          <a:xfrm>
            <a:off x="6096000" y="2667000"/>
            <a:ext cx="777240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1C8E4F0B-C942-7035-A858-C95C418211F3}"/>
              </a:ext>
            </a:extLst>
          </p:cNvPr>
          <p:cNvCxnSpPr>
            <a:cxnSpLocks/>
          </p:cNvCxnSpPr>
          <p:nvPr/>
        </p:nvCxnSpPr>
        <p:spPr>
          <a:xfrm>
            <a:off x="6096000" y="2667000"/>
            <a:ext cx="590151" cy="2074892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>
            <a:extLst>
              <a:ext uri="{FF2B5EF4-FFF2-40B4-BE49-F238E27FC236}">
                <a16:creationId xmlns:a16="http://schemas.microsoft.com/office/drawing/2014/main" id="{83D3CD0E-5F91-2F97-B427-1D523ECC0C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13354" y="277140"/>
            <a:ext cx="676908" cy="1141620"/>
          </a:xfrm>
          <a:prstGeom prst="rect">
            <a:avLst/>
          </a:prstGeom>
        </p:spPr>
      </p:pic>
      <p:sp>
        <p:nvSpPr>
          <p:cNvPr id="5" name="Rectángulo: esquinas diagonales redondeadas 4">
            <a:extLst>
              <a:ext uri="{FF2B5EF4-FFF2-40B4-BE49-F238E27FC236}">
                <a16:creationId xmlns:a16="http://schemas.microsoft.com/office/drawing/2014/main" id="{ED7B4023-B332-5537-2C94-505952684286}"/>
              </a:ext>
            </a:extLst>
          </p:cNvPr>
          <p:cNvSpPr/>
          <p:nvPr/>
        </p:nvSpPr>
        <p:spPr>
          <a:xfrm>
            <a:off x="1546532" y="468383"/>
            <a:ext cx="9098936" cy="950377"/>
          </a:xfrm>
          <a:prstGeom prst="round2Diag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50000"/>
              </a:lnSpc>
            </a:pPr>
            <a:r>
              <a:rPr lang="es-ES" sz="3900" b="1" i="0" dirty="0">
                <a:solidFill>
                  <a:schemeClr val="bg1"/>
                </a:solidFill>
                <a:effectLst/>
                <a:latin typeface="HelveticaNeueLTStd-Lt"/>
              </a:rPr>
              <a:t>1.6. </a:t>
            </a:r>
            <a:r>
              <a:rPr lang="es-ES" sz="3900" b="1" dirty="0">
                <a:solidFill>
                  <a:schemeClr val="bg1"/>
                </a:solidFill>
                <a:latin typeface="HelveticaNeueLTStd-Lt"/>
              </a:rPr>
              <a:t>Posiciones</a:t>
            </a:r>
            <a:br>
              <a:rPr lang="es-ES" dirty="0">
                <a:solidFill>
                  <a:schemeClr val="bg1"/>
                </a:solidFill>
              </a:rPr>
            </a:b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606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lementos multimedia en línea 1" title="El Juego del Rugby 2">
            <a:hlinkClick r:id="" action="ppaction://media"/>
            <a:extLst>
              <a:ext uri="{FF2B5EF4-FFF2-40B4-BE49-F238E27FC236}">
                <a16:creationId xmlns:a16="http://schemas.microsoft.com/office/drawing/2014/main" id="{58CEED57-5D50-F3C6-A4AF-CE7ACFB197E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95503" y="518196"/>
            <a:ext cx="10303729" cy="582160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8C39E8B-A037-094F-32C0-828BB13F63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3354" y="277140"/>
            <a:ext cx="676908" cy="114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753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B4639CE0-2DEF-7973-07B0-48470C689BDE}"/>
              </a:ext>
            </a:extLst>
          </p:cNvPr>
          <p:cNvSpPr txBox="1"/>
          <p:nvPr/>
        </p:nvSpPr>
        <p:spPr>
          <a:xfrm>
            <a:off x="1251323" y="4043719"/>
            <a:ext cx="9689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MODALIDAD PARA LOS CENTROS EDUCATIVOS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796C1DB-525C-AAF6-4524-92E3CD06F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3354" y="277140"/>
            <a:ext cx="676908" cy="1141620"/>
          </a:xfrm>
          <a:prstGeom prst="rect">
            <a:avLst/>
          </a:prstGeom>
        </p:spPr>
      </p:pic>
      <p:sp>
        <p:nvSpPr>
          <p:cNvPr id="9" name="Rectángulo: esquinas diagonales redondeadas 8">
            <a:extLst>
              <a:ext uri="{FF2B5EF4-FFF2-40B4-BE49-F238E27FC236}">
                <a16:creationId xmlns:a16="http://schemas.microsoft.com/office/drawing/2014/main" id="{BC610F82-9783-DFF8-0BB1-82BC3F9F2792}"/>
              </a:ext>
            </a:extLst>
          </p:cNvPr>
          <p:cNvSpPr/>
          <p:nvPr/>
        </p:nvSpPr>
        <p:spPr>
          <a:xfrm>
            <a:off x="795766" y="2555271"/>
            <a:ext cx="10600468" cy="1332166"/>
          </a:xfrm>
          <a:prstGeom prst="round2Diag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50000"/>
              </a:lnSpc>
            </a:pPr>
            <a:r>
              <a:rPr lang="es-ES" sz="5000" b="1" i="0" dirty="0">
                <a:solidFill>
                  <a:schemeClr val="bg1"/>
                </a:solidFill>
                <a:effectLst/>
                <a:latin typeface="HelveticaNeueLTStd-Lt"/>
              </a:rPr>
              <a:t>2. EL RUGBY CINTA</a:t>
            </a:r>
            <a:br>
              <a:rPr lang="es-ES" dirty="0">
                <a:solidFill>
                  <a:schemeClr val="bg1"/>
                </a:solidFill>
              </a:rPr>
            </a:b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05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6D141500-E865-1A98-42D6-5ED8DB0D2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1" y="1952624"/>
            <a:ext cx="5974080" cy="401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D33E450-3E60-970D-7A23-0FA2C32976E8}"/>
              </a:ext>
            </a:extLst>
          </p:cNvPr>
          <p:cNvSpPr txBox="1"/>
          <p:nvPr/>
        </p:nvSpPr>
        <p:spPr>
          <a:xfrm>
            <a:off x="7036880" y="1906217"/>
            <a:ext cx="4456873" cy="1623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>
              <a:spcBef>
                <a:spcPts val="305"/>
              </a:spcBef>
              <a:spcAft>
                <a:spcPts val="0"/>
              </a:spcAft>
            </a:pPr>
            <a:r>
              <a:rPr lang="es-ES" sz="2000" b="1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NeueLTStd-Lt"/>
              </a:rPr>
              <a:t>LÍNEA DE MITAD DE CAMPO</a:t>
            </a:r>
            <a:r>
              <a:rPr lang="es-ES" sz="20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NeueLTStd-Lt"/>
              </a:rPr>
              <a:t> </a:t>
            </a:r>
          </a:p>
          <a:p>
            <a:pPr algn="just" rtl="0">
              <a:spcBef>
                <a:spcPts val="305"/>
              </a:spcBef>
              <a:spcAft>
                <a:spcPts val="0"/>
              </a:spcAft>
            </a:pPr>
            <a:r>
              <a:rPr lang="es-ES" sz="18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NeueLTStd-Lt"/>
              </a:rPr>
              <a:t>Donde se realizan los saques de inicio y de reinicio. </a:t>
            </a:r>
          </a:p>
          <a:p>
            <a:pPr marL="285750" indent="-285750" algn="just" rtl="0">
              <a:spcBef>
                <a:spcPts val="30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1800" b="0" i="0" u="none" strike="noStrike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HelveticaNeueLTStd-Lt"/>
            </a:endParaRPr>
          </a:p>
          <a:p>
            <a:pPr marL="285750" indent="-285750" algn="just" rtl="0">
              <a:spcBef>
                <a:spcPts val="30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1800" b="0" i="0" u="none" strike="noStrike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HelveticaNeueLTStd-Lt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EB77444-02C1-2E02-FEF2-899384ADE2F4}"/>
              </a:ext>
            </a:extLst>
          </p:cNvPr>
          <p:cNvSpPr txBox="1"/>
          <p:nvPr/>
        </p:nvSpPr>
        <p:spPr>
          <a:xfrm>
            <a:off x="1356360" y="6043446"/>
            <a:ext cx="5349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Std-Lt"/>
                <a:ea typeface="Verdana" panose="020B0604030504040204" pitchFamily="34" charset="0"/>
              </a:rPr>
              <a:t>Pista de baloncesto, balonmano o fútbol sala,… 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7DC6D7F0-F84E-E401-9FBF-5096BB09F567}"/>
              </a:ext>
            </a:extLst>
          </p:cNvPr>
          <p:cNvSpPr/>
          <p:nvPr/>
        </p:nvSpPr>
        <p:spPr>
          <a:xfrm>
            <a:off x="6898160" y="1761664"/>
            <a:ext cx="4643633" cy="138387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75000"/>
                  <a:lumOff val="25000"/>
                </a:schemeClr>
              </a:solidFill>
              <a:latin typeface="HelveticaNeueLTStd-Lt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0773061-6B82-19D0-1D02-83340F0C1DFA}"/>
              </a:ext>
            </a:extLst>
          </p:cNvPr>
          <p:cNvSpPr txBox="1"/>
          <p:nvPr/>
        </p:nvSpPr>
        <p:spPr>
          <a:xfrm>
            <a:off x="7036880" y="3453379"/>
            <a:ext cx="4456873" cy="1900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>
              <a:spcBef>
                <a:spcPts val="305"/>
              </a:spcBef>
              <a:spcAft>
                <a:spcPts val="0"/>
              </a:spcAft>
            </a:pPr>
            <a:r>
              <a:rPr lang="es-E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Std-Lt"/>
              </a:rPr>
              <a:t>L</a:t>
            </a:r>
            <a:r>
              <a:rPr lang="es-ES" sz="2000" b="1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NeueLTStd-Lt"/>
              </a:rPr>
              <a:t>ÍNEA DE LATERAL</a:t>
            </a:r>
            <a:r>
              <a:rPr lang="es-ES" sz="20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NeueLTStd-Lt"/>
              </a:rPr>
              <a:t> </a:t>
            </a:r>
          </a:p>
          <a:p>
            <a:pPr algn="just" rtl="0">
              <a:spcBef>
                <a:spcPts val="305"/>
              </a:spcBef>
              <a:spcAft>
                <a:spcPts val="0"/>
              </a:spcAft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Std-Lt"/>
              </a:rPr>
              <a:t>S</a:t>
            </a:r>
            <a:r>
              <a:rPr lang="es-ES" sz="18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NeueLTStd-Lt"/>
              </a:rPr>
              <a:t>e utiliza cuando el balón sale por el ancho del campo y se forma el alineamiento. </a:t>
            </a:r>
          </a:p>
          <a:p>
            <a:pPr marL="285750" indent="-285750" algn="just" rtl="0">
              <a:spcBef>
                <a:spcPts val="30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1800" b="0" i="0" u="none" strike="noStrike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HelveticaNeueLTStd-Lt"/>
            </a:endParaRPr>
          </a:p>
          <a:p>
            <a:pPr marL="285750" indent="-285750" algn="just" rtl="0">
              <a:spcBef>
                <a:spcPts val="30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1800" b="0" i="0" u="none" strike="noStrike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HelveticaNeueLTStd-Lt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B469F79-5569-5BD4-B368-E6F5A4E4EFEA}"/>
              </a:ext>
            </a:extLst>
          </p:cNvPr>
          <p:cNvSpPr txBox="1"/>
          <p:nvPr/>
        </p:nvSpPr>
        <p:spPr>
          <a:xfrm>
            <a:off x="7036880" y="5147565"/>
            <a:ext cx="4456873" cy="159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5"/>
              </a:spcBef>
            </a:pPr>
            <a:r>
              <a:rPr lang="es-ES" sz="1800" b="1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NeueLTStd-Lt"/>
              </a:rPr>
              <a:t>LÍNEA DE ENSAYO (GOAL)</a:t>
            </a:r>
          </a:p>
          <a:p>
            <a:pPr algn="just">
              <a:spcBef>
                <a:spcPts val="305"/>
              </a:spcBef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Std-Lt"/>
              </a:rPr>
              <a:t>Es l</a:t>
            </a:r>
            <a:r>
              <a:rPr lang="es-ES" sz="18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NeueLTStd-Lt"/>
              </a:rPr>
              <a:t>a línea donde se puede marcar ensayo. </a:t>
            </a:r>
          </a:p>
          <a:p>
            <a:pPr marL="285750" indent="-285750" algn="just" rtl="0">
              <a:spcBef>
                <a:spcPts val="30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1800" b="0" i="0" u="none" strike="noStrike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HelveticaNeueLTStd-Lt"/>
            </a:endParaRPr>
          </a:p>
          <a:p>
            <a:pPr marL="285750" indent="-285750" algn="just" rtl="0">
              <a:spcBef>
                <a:spcPts val="30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1800" b="0" i="0" u="none" strike="noStrike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HelveticaNeueLTStd-Lt"/>
            </a:endParaRP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D66B2685-13E4-5F7D-11DC-EAD06154F2B3}"/>
              </a:ext>
            </a:extLst>
          </p:cNvPr>
          <p:cNvSpPr/>
          <p:nvPr/>
        </p:nvSpPr>
        <p:spPr>
          <a:xfrm>
            <a:off x="6898159" y="3364547"/>
            <a:ext cx="4643633" cy="138387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75000"/>
                  <a:lumOff val="25000"/>
                </a:schemeClr>
              </a:solidFill>
              <a:latin typeface="HelveticaNeueLTStd-Lt"/>
            </a:endParaRP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78AEF9D7-C0EE-0E9F-E085-02DA1AB02157}"/>
              </a:ext>
            </a:extLst>
          </p:cNvPr>
          <p:cNvSpPr/>
          <p:nvPr/>
        </p:nvSpPr>
        <p:spPr>
          <a:xfrm>
            <a:off x="6898159" y="4998126"/>
            <a:ext cx="4643633" cy="138387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75000"/>
                  <a:lumOff val="25000"/>
                </a:schemeClr>
              </a:solidFill>
              <a:latin typeface="HelveticaNeueLTStd-Lt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9C016BAA-3D76-3274-14E7-0AE410A17F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3354" y="277140"/>
            <a:ext cx="676908" cy="1141620"/>
          </a:xfrm>
          <a:prstGeom prst="rect">
            <a:avLst/>
          </a:prstGeom>
        </p:spPr>
      </p:pic>
      <p:sp>
        <p:nvSpPr>
          <p:cNvPr id="3" name="Rectángulo: esquinas diagonales redondeadas 2">
            <a:extLst>
              <a:ext uri="{FF2B5EF4-FFF2-40B4-BE49-F238E27FC236}">
                <a16:creationId xmlns:a16="http://schemas.microsoft.com/office/drawing/2014/main" id="{829F9F3F-D321-AC31-F701-FDAA0C828450}"/>
              </a:ext>
            </a:extLst>
          </p:cNvPr>
          <p:cNvSpPr/>
          <p:nvPr/>
        </p:nvSpPr>
        <p:spPr>
          <a:xfrm>
            <a:off x="1546532" y="432717"/>
            <a:ext cx="9098936" cy="950377"/>
          </a:xfrm>
          <a:prstGeom prst="round2Diag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300000"/>
              </a:lnSpc>
            </a:pPr>
            <a:r>
              <a:rPr lang="es-ES" sz="3900" b="1" i="0" dirty="0">
                <a:solidFill>
                  <a:schemeClr val="bg1"/>
                </a:solidFill>
                <a:effectLst/>
                <a:latin typeface="HelveticaNeueLTStd-Lt"/>
              </a:rPr>
              <a:t>2.1. Terreno de juego del rugby cinta</a:t>
            </a:r>
            <a:br>
              <a:rPr lang="es-ES" dirty="0">
                <a:solidFill>
                  <a:schemeClr val="bg1"/>
                </a:solidFill>
              </a:rPr>
            </a:b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50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36EEC6FA-383B-E74B-9948-A16566E62E1C}"/>
              </a:ext>
            </a:extLst>
          </p:cNvPr>
          <p:cNvSpPr txBox="1"/>
          <p:nvPr/>
        </p:nvSpPr>
        <p:spPr>
          <a:xfrm>
            <a:off x="5974565" y="3122781"/>
            <a:ext cx="5754350" cy="400879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rtl="0" fontAlgn="base">
              <a:spcBef>
                <a:spcPts val="305"/>
              </a:spcBef>
              <a:spcAft>
                <a:spcPts val="0"/>
              </a:spcAft>
            </a:pPr>
            <a:r>
              <a:rPr lang="es-ES" sz="2400" b="1" i="0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NeueLTStd-Lt"/>
              </a:rPr>
              <a:t>    DEBERES DEL ALUMNADO</a:t>
            </a:r>
          </a:p>
          <a:p>
            <a:pPr algn="ctr" rtl="0" fontAlgn="base">
              <a:spcBef>
                <a:spcPts val="305"/>
              </a:spcBef>
              <a:spcAft>
                <a:spcPts val="0"/>
              </a:spcAft>
            </a:pPr>
            <a:r>
              <a:rPr lang="es-ES" sz="1600" b="1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NeueLTStd-Lt"/>
              </a:rPr>
              <a:t>     (incumplimiento CAMBIO EN LA </a:t>
            </a:r>
          </a:p>
          <a:p>
            <a:pPr algn="ctr" rtl="0" fontAlgn="base">
              <a:spcBef>
                <a:spcPts val="305"/>
              </a:spcBef>
              <a:spcAft>
                <a:spcPts val="0"/>
              </a:spcAft>
            </a:pPr>
            <a:r>
              <a:rPr lang="es-ES" sz="1600" b="1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NeueLTStd-Lt"/>
              </a:rPr>
              <a:t>       POSESIÓN DEL BALÓN)</a:t>
            </a:r>
          </a:p>
          <a:p>
            <a:pPr marL="742950" lvl="1" indent="-285750" algn="just" fontAlgn="base">
              <a:spcBef>
                <a:spcPts val="305"/>
              </a:spcBef>
              <a:buFontTx/>
              <a:buChar char="-"/>
            </a:pP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Std-Lt"/>
              </a:rPr>
              <a:t>Respetar las reglas de juego, al profesor/a y a los demás estudiantes.</a:t>
            </a:r>
          </a:p>
          <a:p>
            <a:pPr marL="742950" lvl="1" indent="-285750" algn="just" fontAlgn="base">
              <a:spcBef>
                <a:spcPts val="305"/>
              </a:spcBef>
              <a:buFontTx/>
              <a:buChar char="-"/>
            </a:pP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Std-Lt"/>
              </a:rPr>
              <a:t>No se puede percutir (empujar) contra un oponente.</a:t>
            </a:r>
          </a:p>
          <a:p>
            <a:pPr marL="742950" lvl="1" indent="-285750" algn="just" fontAlgn="base">
              <a:spcBef>
                <a:spcPts val="305"/>
              </a:spcBef>
              <a:buFontTx/>
              <a:buChar char="-"/>
            </a:pP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Std-Lt"/>
              </a:rPr>
              <a:t>No se pueden realizar giros continuos del portador/a de balón.</a:t>
            </a:r>
          </a:p>
          <a:p>
            <a:pPr marL="742950" lvl="1" indent="-285750" algn="just" fontAlgn="base">
              <a:spcBef>
                <a:spcPts val="305"/>
              </a:spcBef>
              <a:buFontTx/>
              <a:buChar char="-"/>
            </a:pP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Std-Lt"/>
              </a:rPr>
              <a:t>Ni saltar para evitar que agarren la cinta.</a:t>
            </a:r>
          </a:p>
          <a:p>
            <a:pPr marL="742950" lvl="1" indent="-285750" algn="just" fontAlgn="base">
              <a:spcBef>
                <a:spcPts val="305"/>
              </a:spcBef>
              <a:buFontTx/>
              <a:buChar char="-"/>
            </a:pP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Std-Lt"/>
              </a:rPr>
              <a:t>El equipo que ataca tiene 5 quitados de cinta para avanzar, en este último se cambia la posesión del balón. </a:t>
            </a:r>
          </a:p>
          <a:p>
            <a:pPr marL="742950" lvl="1" indent="-285750" algn="just" fontAlgn="base">
              <a:spcBef>
                <a:spcPts val="305"/>
              </a:spcBef>
              <a:buFontTx/>
              <a:buChar char="-"/>
            </a:pPr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  <a:latin typeface="HelveticaNeueLTStd-Lt"/>
            </a:endParaRPr>
          </a:p>
          <a:p>
            <a:pPr algn="just" rtl="0" fontAlgn="base">
              <a:spcBef>
                <a:spcPts val="305"/>
              </a:spcBef>
              <a:spcAft>
                <a:spcPts val="0"/>
              </a:spcAft>
            </a:pPr>
            <a:endParaRPr lang="es-ES" sz="1600" b="0" i="0" u="none" strike="noStrike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HelveticaNeueLTStd-Lt"/>
            </a:endParaRP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B791CE77-1777-350A-03BD-29C0D377B753}"/>
              </a:ext>
            </a:extLst>
          </p:cNvPr>
          <p:cNvSpPr/>
          <p:nvPr/>
        </p:nvSpPr>
        <p:spPr>
          <a:xfrm>
            <a:off x="532332" y="1755971"/>
            <a:ext cx="11196582" cy="939399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75000"/>
                  <a:lumOff val="25000"/>
                </a:schemeClr>
              </a:solidFill>
              <a:latin typeface="HelveticaNeueLTStd-Lt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B3F788B-C643-AF6D-E6E1-7C440F25FB82}"/>
              </a:ext>
            </a:extLst>
          </p:cNvPr>
          <p:cNvSpPr txBox="1"/>
          <p:nvPr/>
        </p:nvSpPr>
        <p:spPr>
          <a:xfrm>
            <a:off x="2436110" y="1764186"/>
            <a:ext cx="7781321" cy="13080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2400" b="1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NeueLTStd-Lt"/>
              </a:rPr>
              <a:t>ENSAYO</a:t>
            </a:r>
            <a:endParaRPr lang="es-ES" sz="2400" b="0" i="0" u="none" strike="noStrike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HelveticaNeueLTStd-Lt"/>
            </a:endParaRPr>
          </a:p>
          <a:p>
            <a:pPr algn="just" fontAlgn="base">
              <a:spcBef>
                <a:spcPts val="305"/>
              </a:spcBef>
            </a:pPr>
            <a:r>
              <a:rPr lang="es-ES" sz="16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NeueLTStd-Lt"/>
              </a:rPr>
              <a:t>Se sobrepasa la línea de ensayo, sin necesidad de plantar el balón. </a:t>
            </a:r>
          </a:p>
          <a:p>
            <a:pPr algn="just" rtl="0" fontAlgn="base">
              <a:spcBef>
                <a:spcPts val="305"/>
              </a:spcBef>
              <a:spcAft>
                <a:spcPts val="0"/>
              </a:spcAft>
            </a:pPr>
            <a:r>
              <a:rPr lang="es-ES" sz="16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NeueLTStd-Lt"/>
              </a:rPr>
              <a:t>.</a:t>
            </a:r>
          </a:p>
          <a:p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HelveticaNeueLTStd-Lt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68E1141-F528-FD83-3E60-9FA5B04CF97A}"/>
              </a:ext>
            </a:extLst>
          </p:cNvPr>
          <p:cNvSpPr txBox="1"/>
          <p:nvPr/>
        </p:nvSpPr>
        <p:spPr>
          <a:xfrm>
            <a:off x="532331" y="3018907"/>
            <a:ext cx="5332899" cy="302390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0" fontAlgn="base">
              <a:spcBef>
                <a:spcPts val="305"/>
              </a:spcBef>
              <a:spcAft>
                <a:spcPts val="0"/>
              </a:spcAft>
            </a:pPr>
            <a:r>
              <a:rPr lang="es-ES" sz="2400" b="1" i="0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NeueLTStd-Lt"/>
              </a:rPr>
              <a:t>DERECHOS DEL ALUMNADO</a:t>
            </a:r>
          </a:p>
          <a:p>
            <a:pPr algn="ctr" rtl="0" fontAlgn="base">
              <a:spcBef>
                <a:spcPts val="305"/>
              </a:spcBef>
              <a:spcAft>
                <a:spcPts val="0"/>
              </a:spcAft>
            </a:pPr>
            <a:endParaRPr lang="es-ES" sz="2400" b="0" i="0" strike="noStrike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HelveticaNeueLTStd-Lt"/>
            </a:endParaRPr>
          </a:p>
          <a:p>
            <a:pPr marL="742950" lvl="1" indent="-285750" algn="just" fontAlgn="base">
              <a:spcBef>
                <a:spcPts val="305"/>
              </a:spcBef>
              <a:buFontTx/>
              <a:buChar char="-"/>
            </a:pP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Std-Lt"/>
              </a:rPr>
              <a:t>P</a:t>
            </a:r>
            <a:r>
              <a:rPr lang="es-ES" sz="16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NeueLTStd-Lt"/>
              </a:rPr>
              <a:t>uede coger el balón</a:t>
            </a:r>
          </a:p>
          <a:p>
            <a:pPr marL="742950" lvl="1" indent="-285750" algn="just" fontAlgn="base">
              <a:spcBef>
                <a:spcPts val="305"/>
              </a:spcBef>
              <a:buFontTx/>
              <a:buChar char="-"/>
            </a:pP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Std-Lt"/>
              </a:rPr>
              <a:t>C</a:t>
            </a:r>
            <a:r>
              <a:rPr lang="es-ES" sz="16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NeueLTStd-Lt"/>
              </a:rPr>
              <a:t>orrer con el balón</a:t>
            </a:r>
          </a:p>
          <a:p>
            <a:pPr marL="742950" lvl="1" indent="-285750" algn="just" fontAlgn="base">
              <a:spcBef>
                <a:spcPts val="305"/>
              </a:spcBef>
              <a:buFontTx/>
              <a:buChar char="-"/>
            </a:pPr>
            <a:r>
              <a:rPr lang="es-ES" sz="16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NeueLTStd-Lt"/>
              </a:rPr>
              <a:t>Pasarlo</a:t>
            </a:r>
          </a:p>
          <a:p>
            <a:pPr marL="742950" lvl="1" indent="-285750" algn="just" fontAlgn="base">
              <a:spcBef>
                <a:spcPts val="305"/>
              </a:spcBef>
              <a:buFontTx/>
              <a:buChar char="-"/>
            </a:pP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Std-Lt"/>
              </a:rPr>
              <a:t>El portador/a de balón que le han quitado cinta tiene 1 metro o dos segundos para pasar el balón o dejarlo en el suelo para realizar una </a:t>
            </a:r>
            <a:r>
              <a:rPr lang="es-E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Std-Lt"/>
              </a:rPr>
              <a:t>puesta en juego. </a:t>
            </a:r>
          </a:p>
          <a:p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HelveticaNeueLTStd-Lt"/>
            </a:endParaRPr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29D661F8-E979-80B0-B4B3-7330059D7EFA}"/>
              </a:ext>
            </a:extLst>
          </p:cNvPr>
          <p:cNvSpPr/>
          <p:nvPr/>
        </p:nvSpPr>
        <p:spPr>
          <a:xfrm>
            <a:off x="532332" y="2876561"/>
            <a:ext cx="5442232" cy="302390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75000"/>
                  <a:lumOff val="25000"/>
                </a:schemeClr>
              </a:solidFill>
              <a:latin typeface="HelveticaNeueLTStd-Lt"/>
            </a:endParaRP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BAE8DFC7-F22C-D630-010A-35B076ED44A0}"/>
              </a:ext>
            </a:extLst>
          </p:cNvPr>
          <p:cNvSpPr/>
          <p:nvPr/>
        </p:nvSpPr>
        <p:spPr>
          <a:xfrm>
            <a:off x="6326771" y="2876562"/>
            <a:ext cx="5442232" cy="382281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75000"/>
                  <a:lumOff val="25000"/>
                </a:schemeClr>
              </a:solidFill>
              <a:latin typeface="HelveticaNeueLTStd-Lt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4CA03B4-3EF8-98B3-7E2C-56C2B714C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3354" y="277140"/>
            <a:ext cx="676908" cy="1141620"/>
          </a:xfrm>
          <a:prstGeom prst="rect">
            <a:avLst/>
          </a:prstGeom>
        </p:spPr>
      </p:pic>
      <p:sp>
        <p:nvSpPr>
          <p:cNvPr id="5" name="Rectángulo: esquinas diagonales redondeadas 4">
            <a:extLst>
              <a:ext uri="{FF2B5EF4-FFF2-40B4-BE49-F238E27FC236}">
                <a16:creationId xmlns:a16="http://schemas.microsoft.com/office/drawing/2014/main" id="{4EA772D1-34C9-448F-A075-63BF353E4CAB}"/>
              </a:ext>
            </a:extLst>
          </p:cNvPr>
          <p:cNvSpPr/>
          <p:nvPr/>
        </p:nvSpPr>
        <p:spPr>
          <a:xfrm>
            <a:off x="1546532" y="467937"/>
            <a:ext cx="9098936" cy="950377"/>
          </a:xfrm>
          <a:prstGeom prst="round2Diag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300000"/>
              </a:lnSpc>
            </a:pPr>
            <a:r>
              <a:rPr lang="es-ES" sz="3900" b="1" i="0" dirty="0">
                <a:solidFill>
                  <a:schemeClr val="bg1"/>
                </a:solidFill>
                <a:effectLst/>
                <a:latin typeface="HelveticaNeueLTStd-Lt"/>
              </a:rPr>
              <a:t>2.2. Reglas básicas de rugby</a:t>
            </a:r>
            <a:br>
              <a:rPr lang="es-ES" dirty="0">
                <a:solidFill>
                  <a:schemeClr val="bg1"/>
                </a:solidFill>
              </a:rPr>
            </a:b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508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36EEC6FA-383B-E74B-9948-A16566E62E1C}"/>
              </a:ext>
            </a:extLst>
          </p:cNvPr>
          <p:cNvSpPr txBox="1"/>
          <p:nvPr/>
        </p:nvSpPr>
        <p:spPr>
          <a:xfrm>
            <a:off x="7261077" y="4711305"/>
            <a:ext cx="4579939" cy="19774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rtl="0" fontAlgn="base">
              <a:spcBef>
                <a:spcPts val="305"/>
              </a:spcBef>
              <a:spcAft>
                <a:spcPts val="0"/>
              </a:spcAft>
            </a:pPr>
            <a:r>
              <a:rPr lang="es-ES" sz="2400" b="1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NeueLTStd-Lt"/>
              </a:rPr>
              <a:t>VENTAJA</a:t>
            </a:r>
          </a:p>
          <a:p>
            <a:pPr algn="just" rtl="0" fontAlgn="base">
              <a:spcBef>
                <a:spcPts val="305"/>
              </a:spcBef>
              <a:spcAft>
                <a:spcPts val="0"/>
              </a:spcAft>
            </a:pP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Std-Lt"/>
              </a:rPr>
              <a:t>E</a:t>
            </a:r>
            <a:r>
              <a:rPr lang="es-ES" sz="16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NeueLTStd-Lt"/>
              </a:rPr>
              <a:t>s una infracción del equipo que no tiene el balón y en la cual el árbitro </a:t>
            </a:r>
            <a:r>
              <a:rPr lang="es-ES" sz="1600" b="0" i="0" u="sng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NeueLTStd-Lt"/>
              </a:rPr>
              <a:t>no para el juego</a:t>
            </a:r>
            <a:r>
              <a:rPr lang="es-ES" sz="16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NeueLTStd-Lt"/>
              </a:rPr>
              <a:t>, siempre que suponga un beneficio táctico o territorial para 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Std-Lt"/>
              </a:rPr>
              <a:t>equipo que lleva el balón</a:t>
            </a:r>
            <a:r>
              <a:rPr lang="es-ES" sz="16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NeueLTStd-Lt"/>
              </a:rPr>
              <a:t>, después de que se realice la infracción del oponente.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730C1A3-02AE-C13C-84F9-E25102BF74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983959" y="2013394"/>
            <a:ext cx="1821354" cy="1518785"/>
          </a:xfrm>
          <a:prstGeom prst="rect">
            <a:avLst/>
          </a:prstGeom>
        </p:spPr>
      </p:pic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B791CE77-1777-350A-03BD-29C0D377B753}"/>
              </a:ext>
            </a:extLst>
          </p:cNvPr>
          <p:cNvSpPr/>
          <p:nvPr/>
        </p:nvSpPr>
        <p:spPr>
          <a:xfrm>
            <a:off x="436054" y="1755972"/>
            <a:ext cx="6563846" cy="212365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75000"/>
                  <a:lumOff val="25000"/>
                </a:schemeClr>
              </a:solidFill>
              <a:latin typeface="HelveticaNeueLTStd-Lt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B3F788B-C643-AF6D-E6E1-7C440F25FB82}"/>
              </a:ext>
            </a:extLst>
          </p:cNvPr>
          <p:cNvSpPr txBox="1"/>
          <p:nvPr/>
        </p:nvSpPr>
        <p:spPr>
          <a:xfrm>
            <a:off x="532332" y="1985219"/>
            <a:ext cx="4602911" cy="196977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2400" b="1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NeueLTStd-Lt"/>
              </a:rPr>
              <a:t>EL FUERA DE JUEGO</a:t>
            </a:r>
            <a:endParaRPr lang="es-ES" sz="2400" b="0" i="0" u="none" strike="noStrike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HelveticaNeueLTStd-Lt"/>
            </a:endParaRPr>
          </a:p>
          <a:p>
            <a:r>
              <a:rPr lang="es-ES" sz="16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NeueLTStd-Lt"/>
              </a:rPr>
              <a:t>Se puede jugar si se está detrás del balón que lleva el portador. </a:t>
            </a:r>
          </a:p>
          <a:p>
            <a:r>
              <a:rPr lang="es-ES" sz="16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NeueLTStd-Lt"/>
              </a:rPr>
              <a:t>Si un discente realiza un pase hacia delante, se produce un </a:t>
            </a:r>
            <a:r>
              <a:rPr lang="es-ES" sz="1600" b="1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NeueLTStd-Lt"/>
              </a:rPr>
              <a:t>pase adelantado </a:t>
            </a:r>
            <a:r>
              <a:rPr lang="es-ES" sz="16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NeueLTStd-Lt"/>
              </a:rPr>
              <a:t>y se otorga un cambio en la posesión del balón. </a:t>
            </a:r>
          </a:p>
          <a:p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HelveticaNeueLTStd-Lt"/>
            </a:endParaRP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F340188A-897C-43D7-427B-2AF87C03A2BD}"/>
              </a:ext>
            </a:extLst>
          </p:cNvPr>
          <p:cNvSpPr/>
          <p:nvPr/>
        </p:nvSpPr>
        <p:spPr>
          <a:xfrm>
            <a:off x="7157218" y="1764065"/>
            <a:ext cx="4643633" cy="156162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75000"/>
                  <a:lumOff val="25000"/>
                </a:schemeClr>
              </a:solidFill>
              <a:latin typeface="HelveticaNeueLTStd-Lt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68E1141-F528-FD83-3E60-9FA5B04CF97A}"/>
              </a:ext>
            </a:extLst>
          </p:cNvPr>
          <p:cNvSpPr txBox="1"/>
          <p:nvPr/>
        </p:nvSpPr>
        <p:spPr>
          <a:xfrm>
            <a:off x="551306" y="4307348"/>
            <a:ext cx="4395151" cy="126957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0" fontAlgn="base">
              <a:spcBef>
                <a:spcPts val="305"/>
              </a:spcBef>
              <a:spcAft>
                <a:spcPts val="0"/>
              </a:spcAft>
            </a:pPr>
            <a:r>
              <a:rPr lang="es-ES" sz="2400" b="1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NeueLTStd-Lt"/>
              </a:rPr>
              <a:t>ADELANTADO</a:t>
            </a:r>
          </a:p>
          <a:p>
            <a:pPr algn="just" rtl="0" fontAlgn="base">
              <a:spcBef>
                <a:spcPts val="305"/>
              </a:spcBef>
              <a:spcAft>
                <a:spcPts val="0"/>
              </a:spcAft>
            </a:pPr>
            <a:r>
              <a:rPr lang="es-ES" sz="16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NeueLTStd-Lt"/>
              </a:rPr>
              <a:t>Se produce cuando el balón cae al suelo hacia delante y se pierde la posesión del balón.</a:t>
            </a:r>
          </a:p>
          <a:p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HelveticaNeueLTStd-Lt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12AA6F35-246D-E762-0C09-B521F52EEFAB}"/>
              </a:ext>
            </a:extLst>
          </p:cNvPr>
          <p:cNvSpPr txBox="1"/>
          <p:nvPr/>
        </p:nvSpPr>
        <p:spPr>
          <a:xfrm>
            <a:off x="7261077" y="1951236"/>
            <a:ext cx="4502451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Std-Lt"/>
              </a:rPr>
              <a:t>RETENIDO</a:t>
            </a:r>
            <a:endParaRPr lang="es-ES" sz="2400" dirty="0">
              <a:solidFill>
                <a:schemeClr val="tx1">
                  <a:lumMod val="75000"/>
                  <a:lumOff val="25000"/>
                </a:schemeClr>
              </a:solidFill>
              <a:latin typeface="HelveticaNeueLTStd-Lt"/>
            </a:endParaRPr>
          </a:p>
          <a:p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Std-Lt"/>
              </a:rPr>
              <a:t>N</a:t>
            </a:r>
            <a:r>
              <a:rPr lang="es-ES" sz="16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NeueLTStd-Lt"/>
              </a:rPr>
              <a:t>o se puede retener un balón en el suelo. El portador debe estar de pie. Si se produce habrá un cambio de posesión del balón. </a:t>
            </a:r>
          </a:p>
          <a:p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HelveticaNeueLTStd-Lt"/>
            </a:endParaRP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9BD62A0C-9591-318E-83C7-C6EC3FCC04A6}"/>
              </a:ext>
            </a:extLst>
          </p:cNvPr>
          <p:cNvSpPr/>
          <p:nvPr/>
        </p:nvSpPr>
        <p:spPr>
          <a:xfrm>
            <a:off x="7157218" y="4673988"/>
            <a:ext cx="4643633" cy="205209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75000"/>
                  <a:lumOff val="25000"/>
                </a:schemeClr>
              </a:solidFill>
              <a:latin typeface="HelveticaNeueLTStd-Lt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44B38B9-66F4-D16F-793F-9E21E3CDC050}"/>
              </a:ext>
            </a:extLst>
          </p:cNvPr>
          <p:cNvSpPr txBox="1"/>
          <p:nvPr/>
        </p:nvSpPr>
        <p:spPr>
          <a:xfrm>
            <a:off x="7276198" y="3514972"/>
            <a:ext cx="4494868" cy="123110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2400" b="1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NeueLTStd-Lt"/>
              </a:rPr>
              <a:t>ARRANCADO DE CINTA</a:t>
            </a:r>
          </a:p>
          <a:p>
            <a:r>
              <a:rPr lang="es-ES" sz="16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NeueLTStd-Lt"/>
              </a:rPr>
              <a:t>Para poder detener al portador hay que arrancar una de sus cintas.</a:t>
            </a:r>
          </a:p>
          <a:p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HelveticaNeueLTStd-Lt"/>
            </a:endParaRP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8DAD32C2-F3F2-79CA-2916-F0CA6665166D}"/>
              </a:ext>
            </a:extLst>
          </p:cNvPr>
          <p:cNvSpPr/>
          <p:nvPr/>
        </p:nvSpPr>
        <p:spPr>
          <a:xfrm>
            <a:off x="7157218" y="3412941"/>
            <a:ext cx="4643633" cy="1111293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75000"/>
                  <a:lumOff val="25000"/>
                </a:schemeClr>
              </a:solidFill>
              <a:latin typeface="HelveticaNeueLTStd-Lt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34C78EDF-D92E-E34D-1C6C-7CCC2904ED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4983364" y="4229978"/>
            <a:ext cx="1822544" cy="1518788"/>
          </a:xfrm>
          <a:prstGeom prst="rect">
            <a:avLst/>
          </a:prstGeom>
        </p:spPr>
      </p:pic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29D661F8-E979-80B0-B4B3-7330059D7EFA}"/>
              </a:ext>
            </a:extLst>
          </p:cNvPr>
          <p:cNvSpPr/>
          <p:nvPr/>
        </p:nvSpPr>
        <p:spPr>
          <a:xfrm>
            <a:off x="482011" y="3968588"/>
            <a:ext cx="6563846" cy="212365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75000"/>
                  <a:lumOff val="25000"/>
                </a:schemeClr>
              </a:solidFill>
              <a:latin typeface="HelveticaNeueLTStd-Lt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F14F657-E6E8-6BD5-9E58-CB61315CDFB2}"/>
              </a:ext>
            </a:extLst>
          </p:cNvPr>
          <p:cNvSpPr txBox="1"/>
          <p:nvPr/>
        </p:nvSpPr>
        <p:spPr>
          <a:xfrm>
            <a:off x="593771" y="6283255"/>
            <a:ext cx="62617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Std-Lt"/>
              </a:rPr>
              <a:t>RECOMENDACIÓN PARA APLICAR LAS REGLAS</a:t>
            </a:r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58677204-0E07-9659-201D-2A7449B8E339}"/>
              </a:ext>
            </a:extLst>
          </p:cNvPr>
          <p:cNvSpPr/>
          <p:nvPr/>
        </p:nvSpPr>
        <p:spPr>
          <a:xfrm>
            <a:off x="429386" y="6149041"/>
            <a:ext cx="6669606" cy="633840"/>
          </a:xfrm>
          <a:prstGeom prst="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75000"/>
                  <a:lumOff val="25000"/>
                </a:schemeClr>
              </a:solidFill>
              <a:latin typeface="HelveticaNeueLTStd-Lt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27698B55-713A-6A35-D644-CB60459099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13354" y="277140"/>
            <a:ext cx="676908" cy="1141620"/>
          </a:xfrm>
          <a:prstGeom prst="rect">
            <a:avLst/>
          </a:prstGeom>
        </p:spPr>
      </p:pic>
      <p:sp>
        <p:nvSpPr>
          <p:cNvPr id="20" name="Rectángulo: esquinas diagonales redondeadas 19">
            <a:extLst>
              <a:ext uri="{FF2B5EF4-FFF2-40B4-BE49-F238E27FC236}">
                <a16:creationId xmlns:a16="http://schemas.microsoft.com/office/drawing/2014/main" id="{4353C4F7-5874-057B-4902-47598CF721E2}"/>
              </a:ext>
            </a:extLst>
          </p:cNvPr>
          <p:cNvSpPr/>
          <p:nvPr/>
        </p:nvSpPr>
        <p:spPr>
          <a:xfrm>
            <a:off x="1546532" y="467937"/>
            <a:ext cx="9098936" cy="950377"/>
          </a:xfrm>
          <a:prstGeom prst="round2Diag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300000"/>
              </a:lnSpc>
            </a:pPr>
            <a:r>
              <a:rPr lang="es-ES" sz="3900" b="1" i="0" dirty="0">
                <a:solidFill>
                  <a:schemeClr val="bg1"/>
                </a:solidFill>
                <a:effectLst/>
                <a:latin typeface="HelveticaNeueLTStd-Lt"/>
              </a:rPr>
              <a:t>2.2. Reglas básicas de rugby</a:t>
            </a:r>
            <a:br>
              <a:rPr lang="es-ES" dirty="0">
                <a:solidFill>
                  <a:schemeClr val="bg1"/>
                </a:solidFill>
              </a:rPr>
            </a:b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1182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Elementos multimedia en línea 14" title="Reglamento Rugby Escolar 2023">
            <a:hlinkClick r:id="" action="ppaction://media"/>
            <a:extLst>
              <a:ext uri="{FF2B5EF4-FFF2-40B4-BE49-F238E27FC236}">
                <a16:creationId xmlns:a16="http://schemas.microsoft.com/office/drawing/2014/main" id="{E6D546FC-132D-1380-A661-521CCF715DA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815151" y="1689207"/>
            <a:ext cx="8561696" cy="483735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B564729-1CD4-DBB4-B1D8-59198DF9CF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13354" y="277140"/>
            <a:ext cx="676908" cy="1141620"/>
          </a:xfrm>
          <a:prstGeom prst="rect">
            <a:avLst/>
          </a:prstGeom>
        </p:spPr>
      </p:pic>
      <p:sp>
        <p:nvSpPr>
          <p:cNvPr id="8" name="Rectángulo: esquinas diagonales redondeadas 7">
            <a:extLst>
              <a:ext uri="{FF2B5EF4-FFF2-40B4-BE49-F238E27FC236}">
                <a16:creationId xmlns:a16="http://schemas.microsoft.com/office/drawing/2014/main" id="{37996090-8E12-D1BF-5ECE-47E01F4F3B5A}"/>
              </a:ext>
            </a:extLst>
          </p:cNvPr>
          <p:cNvSpPr/>
          <p:nvPr/>
        </p:nvSpPr>
        <p:spPr>
          <a:xfrm>
            <a:off x="1546532" y="467937"/>
            <a:ext cx="9098936" cy="950377"/>
          </a:xfrm>
          <a:prstGeom prst="round2Diag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300000"/>
              </a:lnSpc>
            </a:pPr>
            <a:r>
              <a:rPr lang="es-ES" sz="3900" b="1" i="0" dirty="0">
                <a:solidFill>
                  <a:schemeClr val="bg1"/>
                </a:solidFill>
                <a:effectLst/>
                <a:latin typeface="HelveticaNeueLTStd-Lt"/>
              </a:rPr>
              <a:t>2.2. Reglas básicas de rugby</a:t>
            </a:r>
            <a:br>
              <a:rPr lang="es-ES" dirty="0">
                <a:solidFill>
                  <a:schemeClr val="bg1"/>
                </a:solidFill>
              </a:rPr>
            </a:b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0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51CC3E7-19AC-3133-D883-005061F865BE}"/>
              </a:ext>
            </a:extLst>
          </p:cNvPr>
          <p:cNvSpPr txBox="1"/>
          <p:nvPr/>
        </p:nvSpPr>
        <p:spPr>
          <a:xfrm>
            <a:off x="1021081" y="2128324"/>
            <a:ext cx="101922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 fontAlgn="base">
              <a:spcBef>
                <a:spcPts val="305"/>
              </a:spcBef>
              <a:spcAft>
                <a:spcPts val="0"/>
              </a:spcAft>
            </a:pPr>
            <a:r>
              <a:rPr lang="es-ES" sz="2000" b="1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NeueLTStd-Lt"/>
              </a:rPr>
              <a:t>              Petos                                Cinturón y cintas</a:t>
            </a:r>
            <a:r>
              <a:rPr lang="es-E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Std-Lt"/>
              </a:rPr>
              <a:t>                           </a:t>
            </a:r>
            <a:r>
              <a:rPr lang="es-ES" sz="2000" b="1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NeueLTStd-Lt"/>
              </a:rPr>
              <a:t>Balón ovalado</a:t>
            </a:r>
            <a:endParaRPr lang="es-ES" sz="2000" b="1" dirty="0">
              <a:solidFill>
                <a:schemeClr val="tx1">
                  <a:lumMod val="75000"/>
                  <a:lumOff val="25000"/>
                </a:schemeClr>
              </a:solidFill>
              <a:latin typeface="HelveticaNeueLTStd-Lt"/>
            </a:endParaRPr>
          </a:p>
        </p:txBody>
      </p:sp>
      <p:pic>
        <p:nvPicPr>
          <p:cNvPr id="1026" name="Picture 2" descr="Joma Petos ENTRENO Reversible Lima-Naranja - Peto de Entrenamiento, Unisex, Naranja - (Naranja)">
            <a:extLst>
              <a:ext uri="{FF2B5EF4-FFF2-40B4-BE49-F238E27FC236}">
                <a16:creationId xmlns:a16="http://schemas.microsoft.com/office/drawing/2014/main" id="{A2FC3351-EE5E-A211-0758-909C45C84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1" y="2907441"/>
            <a:ext cx="2732794" cy="260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3984DD7-A860-95C9-0C4E-399C58A29F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48" y="2970547"/>
            <a:ext cx="1297144" cy="2779595"/>
          </a:xfrm>
          <a:prstGeom prst="rect">
            <a:avLst/>
          </a:prstGeom>
        </p:spPr>
      </p:pic>
      <p:pic>
        <p:nvPicPr>
          <p:cNvPr id="1028" name="Picture 4" descr="Balón 2022 de la Federación Española de Rugby T5 / Gilbert">
            <a:extLst>
              <a:ext uri="{FF2B5EF4-FFF2-40B4-BE49-F238E27FC236}">
                <a16:creationId xmlns:a16="http://schemas.microsoft.com/office/drawing/2014/main" id="{647A9952-1315-403A-D3FE-480332156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984" y="30512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65B3891-2032-DB12-EE6E-07C47C9640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8406" y="2970547"/>
            <a:ext cx="2150253" cy="277959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B03D93F-26EC-FFEF-C8BD-A019B735D9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13354" y="277140"/>
            <a:ext cx="676908" cy="1141620"/>
          </a:xfrm>
          <a:prstGeom prst="rect">
            <a:avLst/>
          </a:prstGeom>
        </p:spPr>
      </p:pic>
      <p:sp>
        <p:nvSpPr>
          <p:cNvPr id="5" name="Rectángulo: esquinas diagonales redondeadas 4">
            <a:extLst>
              <a:ext uri="{FF2B5EF4-FFF2-40B4-BE49-F238E27FC236}">
                <a16:creationId xmlns:a16="http://schemas.microsoft.com/office/drawing/2014/main" id="{174D783D-50C3-A7FF-13CD-70C9D3EAFBC5}"/>
              </a:ext>
            </a:extLst>
          </p:cNvPr>
          <p:cNvSpPr/>
          <p:nvPr/>
        </p:nvSpPr>
        <p:spPr>
          <a:xfrm>
            <a:off x="1567750" y="468383"/>
            <a:ext cx="9098936" cy="950377"/>
          </a:xfrm>
          <a:prstGeom prst="round2Diag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300000"/>
              </a:lnSpc>
            </a:pPr>
            <a:r>
              <a:rPr lang="es-ES" sz="3900" b="1" i="0" dirty="0">
                <a:solidFill>
                  <a:schemeClr val="bg1"/>
                </a:solidFill>
                <a:effectLst/>
                <a:latin typeface="HelveticaNeueLTStd-Lt"/>
              </a:rPr>
              <a:t>2.3. Equipamiento de rugby</a:t>
            </a:r>
            <a:br>
              <a:rPr lang="es-ES" dirty="0">
                <a:solidFill>
                  <a:schemeClr val="bg1"/>
                </a:solidFill>
              </a:rPr>
            </a:b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347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8C131FF5-0F0B-617D-0A44-752CF0466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098ECB6-7D6D-0C39-6F68-C0F65C5443CD}"/>
              </a:ext>
            </a:extLst>
          </p:cNvPr>
          <p:cNvSpPr txBox="1"/>
          <p:nvPr/>
        </p:nvSpPr>
        <p:spPr>
          <a:xfrm>
            <a:off x="2311791" y="1610763"/>
            <a:ext cx="7793501" cy="3416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6600" i="0" dirty="0">
                <a:solidFill>
                  <a:srgbClr val="FFFFFF"/>
                </a:solidFill>
                <a:effectLst/>
                <a:latin typeface="HelveticaNeueLTStd-LtCn"/>
              </a:rPr>
              <a:t>SESIÓN 1</a:t>
            </a:r>
          </a:p>
          <a:p>
            <a:pPr algn="ctr"/>
            <a:r>
              <a:rPr lang="es-ES" sz="6600" b="1" i="0" dirty="0">
                <a:solidFill>
                  <a:srgbClr val="FFFFFF"/>
                </a:solidFill>
                <a:effectLst/>
                <a:latin typeface="HelveticaNeueLTStd-LtCn"/>
              </a:rPr>
              <a:t>EL RUGBY Y </a:t>
            </a:r>
            <a:r>
              <a:rPr lang="es-ES" sz="6600" b="1" i="0" dirty="0">
                <a:solidFill>
                  <a:srgbClr val="FFFFFF"/>
                </a:solidFill>
                <a:effectLst/>
                <a:latin typeface="HelveticaLTStd-BlkCond"/>
              </a:rPr>
              <a:t>RUGBY ESCOLAR</a:t>
            </a:r>
            <a:br>
              <a:rPr lang="es-ES" dirty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63886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CD142E3-79D3-5989-CB89-30376F5BB18D}"/>
              </a:ext>
            </a:extLst>
          </p:cNvPr>
          <p:cNvSpPr txBox="1"/>
          <p:nvPr/>
        </p:nvSpPr>
        <p:spPr>
          <a:xfrm>
            <a:off x="1245480" y="1750954"/>
            <a:ext cx="9967874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i="0" u="sng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NeueLTStd-Lt"/>
              </a:rPr>
              <a:t>PARTIDO DE RUGBY CINTA : 6-8 minutos</a:t>
            </a:r>
          </a:p>
          <a:p>
            <a:endParaRPr lang="es-ES" sz="3200" b="1" dirty="0">
              <a:solidFill>
                <a:schemeClr val="tx1">
                  <a:lumMod val="75000"/>
                  <a:lumOff val="25000"/>
                </a:schemeClr>
              </a:solidFill>
              <a:latin typeface="HelveticaNeueLTStd-Lt"/>
            </a:endParaRPr>
          </a:p>
          <a:p>
            <a:r>
              <a:rPr lang="es-ES" sz="3200" b="1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NeueLTStd-Lt"/>
              </a:rPr>
              <a:t>	</a:t>
            </a:r>
            <a:r>
              <a:rPr lang="es-ES" sz="320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NeueLTStd-Lt"/>
              </a:rPr>
              <a:t>1º Parte: 3-4 minutos</a:t>
            </a:r>
          </a:p>
          <a:p>
            <a:endParaRPr lang="es-ES" sz="3200" dirty="0">
              <a:solidFill>
                <a:schemeClr val="tx1">
                  <a:lumMod val="75000"/>
                  <a:lumOff val="25000"/>
                </a:schemeClr>
              </a:solidFill>
              <a:latin typeface="HelveticaNeueLTStd-Lt"/>
            </a:endParaRPr>
          </a:p>
          <a:p>
            <a:r>
              <a:rPr lang="es-E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Std-Lt"/>
              </a:rPr>
              <a:t>	</a:t>
            </a:r>
            <a:r>
              <a:rPr lang="es-ES" sz="320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NeueLTStd-Lt"/>
              </a:rPr>
              <a:t>Descanso 2 minutos</a:t>
            </a:r>
          </a:p>
          <a:p>
            <a:endParaRPr lang="es-ES" sz="3200" dirty="0">
              <a:solidFill>
                <a:schemeClr val="tx1">
                  <a:lumMod val="75000"/>
                  <a:lumOff val="25000"/>
                </a:schemeClr>
              </a:solidFill>
              <a:latin typeface="HelveticaNeueLTStd-Lt"/>
            </a:endParaRPr>
          </a:p>
          <a:p>
            <a:r>
              <a:rPr lang="es-ES" sz="320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NeueLTStd-Lt"/>
              </a:rPr>
              <a:t>	2º Parte: </a:t>
            </a:r>
            <a:r>
              <a:rPr lang="es-E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Std-Lt"/>
              </a:rPr>
              <a:t>3-4</a:t>
            </a:r>
            <a:r>
              <a:rPr lang="es-ES" sz="320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NeueLTStd-Lt"/>
              </a:rPr>
              <a:t> minutos</a:t>
            </a:r>
          </a:p>
          <a:p>
            <a:endParaRPr lang="es-ES" dirty="0">
              <a:solidFill>
                <a:srgbClr val="13285F"/>
              </a:solidFill>
              <a:latin typeface="Verdana" panose="020B0604030504040204" pitchFamily="34" charset="0"/>
            </a:endParaRPr>
          </a:p>
        </p:txBody>
      </p:sp>
      <p:pic>
        <p:nvPicPr>
          <p:cNvPr id="3" name="Imagen 2" descr="Forma&#10;&#10;Descripción generada automáticamente con confianza media">
            <a:extLst>
              <a:ext uri="{FF2B5EF4-FFF2-40B4-BE49-F238E27FC236}">
                <a16:creationId xmlns:a16="http://schemas.microsoft.com/office/drawing/2014/main" id="{2480F4A0-2DBE-89C3-F4BA-DD2E00E763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197" y="2415635"/>
            <a:ext cx="2012157" cy="242064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BFA02E7-20BA-13BC-C6CD-E205F85AFD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3354" y="277140"/>
            <a:ext cx="676908" cy="1141620"/>
          </a:xfrm>
          <a:prstGeom prst="rect">
            <a:avLst/>
          </a:prstGeom>
        </p:spPr>
      </p:pic>
      <p:sp>
        <p:nvSpPr>
          <p:cNvPr id="5" name="Rectángulo: esquinas diagonales redondeadas 4">
            <a:extLst>
              <a:ext uri="{FF2B5EF4-FFF2-40B4-BE49-F238E27FC236}">
                <a16:creationId xmlns:a16="http://schemas.microsoft.com/office/drawing/2014/main" id="{3824E9F5-4E02-0FAB-D8B6-460229D89416}"/>
              </a:ext>
            </a:extLst>
          </p:cNvPr>
          <p:cNvSpPr/>
          <p:nvPr/>
        </p:nvSpPr>
        <p:spPr>
          <a:xfrm>
            <a:off x="1546532" y="468383"/>
            <a:ext cx="9098936" cy="950377"/>
          </a:xfrm>
          <a:prstGeom prst="round2Diag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300000"/>
              </a:lnSpc>
            </a:pPr>
            <a:r>
              <a:rPr lang="es-ES" sz="3400" b="1" i="0" dirty="0">
                <a:solidFill>
                  <a:schemeClr val="bg1"/>
                </a:solidFill>
                <a:effectLst/>
                <a:latin typeface="HelveticaNeueLTStd-Lt"/>
              </a:rPr>
              <a:t>2.4. Duración de un partido de rugby cinta</a:t>
            </a:r>
            <a:br>
              <a:rPr lang="es-ES" dirty="0">
                <a:solidFill>
                  <a:schemeClr val="bg1"/>
                </a:solidFill>
              </a:rPr>
            </a:b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1" name="Rectángulo: esquinas diagonales redondeadas 10">
            <a:extLst>
              <a:ext uri="{FF2B5EF4-FFF2-40B4-BE49-F238E27FC236}">
                <a16:creationId xmlns:a16="http://schemas.microsoft.com/office/drawing/2014/main" id="{A400BA21-BA1E-36D8-6675-68A2E5014544}"/>
              </a:ext>
            </a:extLst>
          </p:cNvPr>
          <p:cNvSpPr/>
          <p:nvPr/>
        </p:nvSpPr>
        <p:spPr>
          <a:xfrm>
            <a:off x="7988968" y="5403196"/>
            <a:ext cx="4203032" cy="1454804"/>
          </a:xfrm>
          <a:prstGeom prst="round2Diag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: esquinas diagonales redondeadas 11">
            <a:extLst>
              <a:ext uri="{FF2B5EF4-FFF2-40B4-BE49-F238E27FC236}">
                <a16:creationId xmlns:a16="http://schemas.microsoft.com/office/drawing/2014/main" id="{DEA8D63C-A938-9BBE-8F14-1F099AAE5634}"/>
              </a:ext>
            </a:extLst>
          </p:cNvPr>
          <p:cNvSpPr/>
          <p:nvPr/>
        </p:nvSpPr>
        <p:spPr>
          <a:xfrm>
            <a:off x="7348776" y="5082185"/>
            <a:ext cx="4203032" cy="1454804"/>
          </a:xfrm>
          <a:prstGeom prst="round2Diag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64368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E653327-729A-91F4-1AE8-03C335E2EF7E}"/>
              </a:ext>
            </a:extLst>
          </p:cNvPr>
          <p:cNvSpPr txBox="1"/>
          <p:nvPr/>
        </p:nvSpPr>
        <p:spPr>
          <a:xfrm>
            <a:off x="1409700" y="1840566"/>
            <a:ext cx="9803654" cy="1054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>
              <a:spcBef>
                <a:spcPts val="305"/>
              </a:spcBef>
              <a:spcAft>
                <a:spcPts val="0"/>
              </a:spcAft>
            </a:pPr>
            <a:r>
              <a:rPr lang="es-ES" sz="2400" b="1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NeueLTStd-Lt"/>
              </a:rPr>
              <a:t>ENSAYO (1 PUNTO)</a:t>
            </a:r>
          </a:p>
          <a:p>
            <a:pPr algn="just" rtl="0" fontAlgn="base">
              <a:spcBef>
                <a:spcPts val="305"/>
              </a:spcBef>
              <a:spcAft>
                <a:spcPts val="0"/>
              </a:spcAft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Std-Lt"/>
              </a:rPr>
              <a:t>C</a:t>
            </a:r>
            <a:r>
              <a:rPr lang="es-ES" sz="18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NeueLTStd-Lt"/>
              </a:rPr>
              <a:t>uando el alumno/a atraviesa la línea de ensayo de pie, con las dos cintas en la cintura y con el balón en las manos.  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7689C904-0B42-E7D9-514B-F46075002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5929" y="3405156"/>
            <a:ext cx="4340142" cy="2980777"/>
          </a:xfrm>
          <a:prstGeom prst="rect">
            <a:avLst/>
          </a:prstGeom>
        </p:spPr>
      </p:pic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AA0F457C-61CE-4F2D-65C3-2B64C6DFECAE}"/>
              </a:ext>
            </a:extLst>
          </p:cNvPr>
          <p:cNvSpPr/>
          <p:nvPr/>
        </p:nvSpPr>
        <p:spPr>
          <a:xfrm>
            <a:off x="1238250" y="1770847"/>
            <a:ext cx="9975104" cy="1341219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75000"/>
                  <a:lumOff val="25000"/>
                </a:schemeClr>
              </a:solidFill>
              <a:latin typeface="HelveticaNeueLTStd-Lt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242AB8A-CF93-D345-9652-0D02DF878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3354" y="277140"/>
            <a:ext cx="676908" cy="1141620"/>
          </a:xfrm>
          <a:prstGeom prst="rect">
            <a:avLst/>
          </a:prstGeom>
        </p:spPr>
      </p:pic>
      <p:sp>
        <p:nvSpPr>
          <p:cNvPr id="5" name="Rectángulo: esquinas diagonales redondeadas 4">
            <a:extLst>
              <a:ext uri="{FF2B5EF4-FFF2-40B4-BE49-F238E27FC236}">
                <a16:creationId xmlns:a16="http://schemas.microsoft.com/office/drawing/2014/main" id="{7DC8DF27-3500-05B4-92F7-BD376C604713}"/>
              </a:ext>
            </a:extLst>
          </p:cNvPr>
          <p:cNvSpPr/>
          <p:nvPr/>
        </p:nvSpPr>
        <p:spPr>
          <a:xfrm>
            <a:off x="1762059" y="472067"/>
            <a:ext cx="9098936" cy="950377"/>
          </a:xfrm>
          <a:prstGeom prst="round2Diag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300000"/>
              </a:lnSpc>
            </a:pPr>
            <a:r>
              <a:rPr lang="es-ES" sz="3900" b="1" dirty="0">
                <a:solidFill>
                  <a:schemeClr val="bg1"/>
                </a:solidFill>
                <a:latin typeface="HelveticaNeueLTStd-Lt"/>
              </a:rPr>
              <a:t>2</a:t>
            </a:r>
            <a:r>
              <a:rPr lang="es-ES" sz="3900" b="1" i="0" dirty="0">
                <a:solidFill>
                  <a:schemeClr val="bg1"/>
                </a:solidFill>
                <a:effectLst/>
                <a:latin typeface="HelveticaNeueLTStd-Lt"/>
              </a:rPr>
              <a:t>.5. Puntuación de rugby cinta</a:t>
            </a:r>
            <a:br>
              <a:rPr lang="es-ES" dirty="0">
                <a:solidFill>
                  <a:schemeClr val="bg1"/>
                </a:solidFill>
              </a:rPr>
            </a:b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0708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45C4D01-B094-C4C9-EAC4-9F4AAA773B69}"/>
              </a:ext>
            </a:extLst>
          </p:cNvPr>
          <p:cNvSpPr txBox="1"/>
          <p:nvPr/>
        </p:nvSpPr>
        <p:spPr>
          <a:xfrm>
            <a:off x="1529112" y="2175384"/>
            <a:ext cx="443524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</a:rPr>
              <a:t>PARTIDO RUGBY CINTA</a:t>
            </a:r>
          </a:p>
          <a:p>
            <a:pPr algn="just"/>
            <a:endParaRPr lang="es-ES" sz="1800" b="1" i="0" u="none" strike="noStrike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800" b="1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Verdana" panose="020B0604030504040204" pitchFamily="34" charset="0"/>
              </a:rPr>
              <a:t>4 alumnos en el campo</a:t>
            </a:r>
          </a:p>
          <a:p>
            <a:pPr algn="just"/>
            <a:endParaRPr lang="es-ES" b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800" b="1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Verdana" panose="020B0604030504040204" pitchFamily="34" charset="0"/>
              </a:rPr>
              <a:t>3 reservas </a:t>
            </a:r>
          </a:p>
          <a:p>
            <a:pPr algn="just"/>
            <a:endParaRPr lang="es-ES" b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</a:endParaRPr>
          </a:p>
          <a:p>
            <a:pPr algn="just"/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</a:endParaRPr>
          </a:p>
          <a:p>
            <a:pPr algn="just"/>
            <a:r>
              <a:rPr lang="es-ES" sz="18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Verdana" panose="020B0604030504040204" pitchFamily="34" charset="0"/>
              </a:rPr>
              <a:t>Sustituciones ilimitadas.</a:t>
            </a:r>
          </a:p>
          <a:p>
            <a:pPr algn="just"/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</a:endParaRPr>
          </a:p>
          <a:p>
            <a:pPr algn="just"/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</a:rPr>
              <a:t>En esta adaptación no se dan </a:t>
            </a:r>
          </a:p>
          <a:p>
            <a:pPr algn="just"/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</a:rPr>
              <a:t>posiciones específicas.</a:t>
            </a:r>
            <a:endParaRPr lang="es-ES" sz="1800" b="0" i="0" u="none" strike="noStrike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Verdana" panose="020B0604030504040204" pitchFamily="34" charset="0"/>
            </a:endParaRPr>
          </a:p>
          <a:p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E3B702B-0497-C989-59DF-44F29D94A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4360" y="2312544"/>
            <a:ext cx="4770120" cy="2711172"/>
          </a:xfrm>
          <a:prstGeom prst="rect">
            <a:avLst/>
          </a:prstGeom>
        </p:spPr>
      </p:pic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C1B9A0ED-7F94-6A0B-979B-4A5D6089DA8E}"/>
              </a:ext>
            </a:extLst>
          </p:cNvPr>
          <p:cNvSpPr/>
          <p:nvPr/>
        </p:nvSpPr>
        <p:spPr>
          <a:xfrm>
            <a:off x="1245480" y="1905000"/>
            <a:ext cx="4450470" cy="38481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49DDF93-D788-0073-C841-06EAE51C3A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3354" y="277140"/>
            <a:ext cx="676908" cy="1141620"/>
          </a:xfrm>
          <a:prstGeom prst="rect">
            <a:avLst/>
          </a:prstGeom>
        </p:spPr>
      </p:pic>
      <p:sp>
        <p:nvSpPr>
          <p:cNvPr id="5" name="Rectángulo: esquinas diagonales redondeadas 4">
            <a:extLst>
              <a:ext uri="{FF2B5EF4-FFF2-40B4-BE49-F238E27FC236}">
                <a16:creationId xmlns:a16="http://schemas.microsoft.com/office/drawing/2014/main" id="{A82F577C-4B92-B350-8207-45B96330AA3A}"/>
              </a:ext>
            </a:extLst>
          </p:cNvPr>
          <p:cNvSpPr/>
          <p:nvPr/>
        </p:nvSpPr>
        <p:spPr>
          <a:xfrm>
            <a:off x="1546532" y="468383"/>
            <a:ext cx="9098936" cy="950377"/>
          </a:xfrm>
          <a:prstGeom prst="round2Diag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300000"/>
              </a:lnSpc>
            </a:pPr>
            <a:r>
              <a:rPr lang="es-ES" sz="3900" b="1" i="0" dirty="0">
                <a:solidFill>
                  <a:schemeClr val="bg1"/>
                </a:solidFill>
                <a:effectLst/>
                <a:latin typeface="HelveticaNeueLTStd-Lt"/>
              </a:rPr>
              <a:t>2.6. Posiciones</a:t>
            </a:r>
            <a:br>
              <a:rPr lang="es-ES" dirty="0">
                <a:solidFill>
                  <a:schemeClr val="bg1"/>
                </a:solidFill>
              </a:rPr>
            </a:b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8768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F6EBC20-6F5D-FD4B-D703-5547620CF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3354" y="277140"/>
            <a:ext cx="676908" cy="1141620"/>
          </a:xfrm>
          <a:prstGeom prst="rect">
            <a:avLst/>
          </a:prstGeom>
        </p:spPr>
      </p:pic>
      <p:sp>
        <p:nvSpPr>
          <p:cNvPr id="6" name="Rectángulo: esquinas diagonales redondeadas 5">
            <a:extLst>
              <a:ext uri="{FF2B5EF4-FFF2-40B4-BE49-F238E27FC236}">
                <a16:creationId xmlns:a16="http://schemas.microsoft.com/office/drawing/2014/main" id="{7F3CF3A2-5D5E-1E55-7639-86B6CB7BB279}"/>
              </a:ext>
            </a:extLst>
          </p:cNvPr>
          <p:cNvSpPr/>
          <p:nvPr/>
        </p:nvSpPr>
        <p:spPr>
          <a:xfrm>
            <a:off x="612886" y="2762917"/>
            <a:ext cx="10600468" cy="1332166"/>
          </a:xfrm>
          <a:prstGeom prst="round2Diag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50000"/>
              </a:lnSpc>
            </a:pPr>
            <a:r>
              <a:rPr lang="es-ES" sz="3300" b="1" i="0" dirty="0">
                <a:solidFill>
                  <a:schemeClr val="bg1"/>
                </a:solidFill>
                <a:effectLst/>
                <a:latin typeface="HelveticaNeueLTStd-Lt"/>
              </a:rPr>
              <a:t>3. </a:t>
            </a:r>
            <a:r>
              <a:rPr lang="es-ES" sz="3300" b="1" dirty="0">
                <a:solidFill>
                  <a:schemeClr val="bg1"/>
                </a:solidFill>
                <a:latin typeface="HelveticaNeueLTStd-Lt"/>
              </a:rPr>
              <a:t>LOS PRINCIPIOS DE ACCIÓN DEL RUGBY CINTA</a:t>
            </a:r>
            <a:br>
              <a:rPr lang="es-ES" dirty="0">
                <a:solidFill>
                  <a:schemeClr val="bg1"/>
                </a:solidFill>
              </a:rPr>
            </a:b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8033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F548076C-52BF-6B34-7690-5EE0836DBE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0030487"/>
              </p:ext>
            </p:extLst>
          </p:nvPr>
        </p:nvGraphicFramePr>
        <p:xfrm>
          <a:off x="2032000" y="1889760"/>
          <a:ext cx="7980680" cy="46633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AECE9656-460C-C58B-0377-C48EA45E08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13354" y="277140"/>
            <a:ext cx="676908" cy="1141620"/>
          </a:xfrm>
          <a:prstGeom prst="rect">
            <a:avLst/>
          </a:prstGeom>
        </p:spPr>
      </p:pic>
      <p:sp>
        <p:nvSpPr>
          <p:cNvPr id="8" name="Rectángulo: esquinas diagonales redondeadas 7">
            <a:extLst>
              <a:ext uri="{FF2B5EF4-FFF2-40B4-BE49-F238E27FC236}">
                <a16:creationId xmlns:a16="http://schemas.microsoft.com/office/drawing/2014/main" id="{BC9D415D-A210-B6F6-55E0-2C839B5C9969}"/>
              </a:ext>
            </a:extLst>
          </p:cNvPr>
          <p:cNvSpPr/>
          <p:nvPr/>
        </p:nvSpPr>
        <p:spPr>
          <a:xfrm>
            <a:off x="1546532" y="468383"/>
            <a:ext cx="9098936" cy="950377"/>
          </a:xfrm>
          <a:prstGeom prst="round2Diag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300000"/>
              </a:lnSpc>
            </a:pPr>
            <a:r>
              <a:rPr lang="es-ES" sz="3400" b="1" i="0" dirty="0">
                <a:solidFill>
                  <a:schemeClr val="bg1"/>
                </a:solidFill>
                <a:effectLst/>
                <a:latin typeface="HelveticaNeueLTStd-Lt"/>
              </a:rPr>
              <a:t>3. Los principios de acción del rugby cinta</a:t>
            </a:r>
            <a:br>
              <a:rPr lang="es-ES" dirty="0">
                <a:solidFill>
                  <a:schemeClr val="bg1"/>
                </a:solidFill>
              </a:rPr>
            </a:b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5765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742D434B-5750-7D12-9E01-1AC2CC2E0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290" y="2295166"/>
            <a:ext cx="13097335" cy="463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237D777-4195-51F3-FC8D-3741E8639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3354" y="277140"/>
            <a:ext cx="676908" cy="114162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6559639-10F5-7C49-4563-C64C568418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53" y="1861501"/>
            <a:ext cx="5730262" cy="361911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561845A-A2B3-8BE1-DACE-B99C05A7B9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9187" y="1861501"/>
            <a:ext cx="5181600" cy="3629025"/>
          </a:xfrm>
          <a:prstGeom prst="rect">
            <a:avLst/>
          </a:prstGeom>
        </p:spPr>
      </p:pic>
      <p:sp>
        <p:nvSpPr>
          <p:cNvPr id="14" name="Rectángulo: esquinas diagonales redondeadas 13">
            <a:extLst>
              <a:ext uri="{FF2B5EF4-FFF2-40B4-BE49-F238E27FC236}">
                <a16:creationId xmlns:a16="http://schemas.microsoft.com/office/drawing/2014/main" id="{C15FB90D-46C1-72DB-1943-92DF4C740387}"/>
              </a:ext>
            </a:extLst>
          </p:cNvPr>
          <p:cNvSpPr/>
          <p:nvPr/>
        </p:nvSpPr>
        <p:spPr>
          <a:xfrm>
            <a:off x="1546532" y="468383"/>
            <a:ext cx="9098936" cy="950377"/>
          </a:xfrm>
          <a:prstGeom prst="round2Diag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300000"/>
              </a:lnSpc>
            </a:pPr>
            <a:r>
              <a:rPr lang="es-ES" sz="3400" b="1" i="0" dirty="0">
                <a:solidFill>
                  <a:schemeClr val="bg1"/>
                </a:solidFill>
                <a:effectLst/>
                <a:latin typeface="HelveticaNeueLTStd-Lt"/>
              </a:rPr>
              <a:t>3. Los principios de acción del rugby cinta</a:t>
            </a:r>
            <a:br>
              <a:rPr lang="es-ES" dirty="0">
                <a:solidFill>
                  <a:schemeClr val="bg1"/>
                </a:solidFill>
              </a:rPr>
            </a:b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8914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742D434B-5750-7D12-9E01-1AC2CC2E0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290" y="2295166"/>
            <a:ext cx="13097335" cy="463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5DD448F1-6FCB-35D1-7BD1-2E6748ED5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9186" y="19216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9620890-15D7-1608-6188-93BCA0C99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3354" y="277140"/>
            <a:ext cx="676908" cy="114162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F1DBC8A-F472-7DC9-0900-EC7E296F45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451" y="2026709"/>
            <a:ext cx="5890141" cy="422909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ECE1704-0792-CDDB-2C9C-272A9F0036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1" y="2040402"/>
            <a:ext cx="5117354" cy="4215408"/>
          </a:xfrm>
          <a:prstGeom prst="rect">
            <a:avLst/>
          </a:prstGeom>
        </p:spPr>
      </p:pic>
      <p:sp>
        <p:nvSpPr>
          <p:cNvPr id="16" name="Rectángulo: esquinas diagonales redondeadas 15">
            <a:extLst>
              <a:ext uri="{FF2B5EF4-FFF2-40B4-BE49-F238E27FC236}">
                <a16:creationId xmlns:a16="http://schemas.microsoft.com/office/drawing/2014/main" id="{E9B87824-D30C-6291-6C77-3AF50973570E}"/>
              </a:ext>
            </a:extLst>
          </p:cNvPr>
          <p:cNvSpPr/>
          <p:nvPr/>
        </p:nvSpPr>
        <p:spPr>
          <a:xfrm>
            <a:off x="1546532" y="466915"/>
            <a:ext cx="9098936" cy="950377"/>
          </a:xfrm>
          <a:prstGeom prst="round2Diag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300000"/>
              </a:lnSpc>
            </a:pPr>
            <a:r>
              <a:rPr lang="es-ES" sz="3400" b="1" i="0" dirty="0">
                <a:solidFill>
                  <a:schemeClr val="bg1"/>
                </a:solidFill>
                <a:effectLst/>
                <a:latin typeface="HelveticaNeueLTStd-Lt"/>
              </a:rPr>
              <a:t>3. Los principios de acción del rugby cinta</a:t>
            </a:r>
            <a:br>
              <a:rPr lang="es-ES" dirty="0">
                <a:solidFill>
                  <a:schemeClr val="bg1"/>
                </a:solidFill>
              </a:rPr>
            </a:b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6117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8C131FF5-0F0B-617D-0A44-752CF0466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7E631DB-964A-7154-89AF-87262AD73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6739" y="1490749"/>
            <a:ext cx="2298521" cy="387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310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82BA7B6A-09F1-0005-83BF-0768EE38F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3354" y="277140"/>
            <a:ext cx="676908" cy="1141620"/>
          </a:xfrm>
          <a:prstGeom prst="rect">
            <a:avLst/>
          </a:prstGeom>
        </p:spPr>
      </p:pic>
      <p:sp>
        <p:nvSpPr>
          <p:cNvPr id="7" name="Rectángulo: esquinas diagonales redondeadas 6">
            <a:extLst>
              <a:ext uri="{FF2B5EF4-FFF2-40B4-BE49-F238E27FC236}">
                <a16:creationId xmlns:a16="http://schemas.microsoft.com/office/drawing/2014/main" id="{3EB93A4D-103C-A354-0FC1-60C57B27250D}"/>
              </a:ext>
            </a:extLst>
          </p:cNvPr>
          <p:cNvSpPr/>
          <p:nvPr/>
        </p:nvSpPr>
        <p:spPr>
          <a:xfrm>
            <a:off x="478302" y="1897481"/>
            <a:ext cx="10638799" cy="1332166"/>
          </a:xfrm>
          <a:prstGeom prst="round2Diag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50000"/>
              </a:lnSpc>
            </a:pPr>
            <a:r>
              <a:rPr lang="es-ES" sz="5000" b="1" i="0" dirty="0">
                <a:solidFill>
                  <a:schemeClr val="bg1"/>
                </a:solidFill>
                <a:effectLst/>
                <a:latin typeface="HelveticaNeueLTStd-Lt"/>
              </a:rPr>
              <a:t>1. EL RUGBY</a:t>
            </a:r>
            <a:br>
              <a:rPr lang="es-ES" dirty="0">
                <a:solidFill>
                  <a:schemeClr val="bg1"/>
                </a:solidFill>
              </a:rPr>
            </a:b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4" name="Rectángulo: esquinas diagonales redondeadas 13">
            <a:extLst>
              <a:ext uri="{FF2B5EF4-FFF2-40B4-BE49-F238E27FC236}">
                <a16:creationId xmlns:a16="http://schemas.microsoft.com/office/drawing/2014/main" id="{034B817B-D6D3-5A38-BB15-BB1160B75DD9}"/>
              </a:ext>
            </a:extLst>
          </p:cNvPr>
          <p:cNvSpPr/>
          <p:nvPr/>
        </p:nvSpPr>
        <p:spPr>
          <a:xfrm>
            <a:off x="516633" y="3473616"/>
            <a:ext cx="10600468" cy="1332166"/>
          </a:xfrm>
          <a:prstGeom prst="round2Diag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50000"/>
              </a:lnSpc>
            </a:pPr>
            <a:r>
              <a:rPr lang="es-ES" sz="5000" b="1" i="0" dirty="0">
                <a:solidFill>
                  <a:schemeClr val="bg1"/>
                </a:solidFill>
                <a:effectLst/>
                <a:latin typeface="HelveticaNeueLTStd-Lt"/>
              </a:rPr>
              <a:t>2. EL RUGBY CINTA</a:t>
            </a:r>
            <a:br>
              <a:rPr lang="es-ES" dirty="0">
                <a:solidFill>
                  <a:schemeClr val="bg1"/>
                </a:solidFill>
              </a:rPr>
            </a:b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5" name="Rectángulo: esquinas diagonales redondeadas 14">
            <a:extLst>
              <a:ext uri="{FF2B5EF4-FFF2-40B4-BE49-F238E27FC236}">
                <a16:creationId xmlns:a16="http://schemas.microsoft.com/office/drawing/2014/main" id="{9FCAA8B2-6E28-5CA0-7BA2-5A724C42B5E2}"/>
              </a:ext>
            </a:extLst>
          </p:cNvPr>
          <p:cNvSpPr/>
          <p:nvPr/>
        </p:nvSpPr>
        <p:spPr>
          <a:xfrm>
            <a:off x="516633" y="5063819"/>
            <a:ext cx="10600468" cy="1332166"/>
          </a:xfrm>
          <a:prstGeom prst="round2Diag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50000"/>
              </a:lnSpc>
            </a:pPr>
            <a:r>
              <a:rPr lang="es-ES" sz="5000" b="1" i="0" dirty="0">
                <a:solidFill>
                  <a:schemeClr val="bg1"/>
                </a:solidFill>
                <a:effectLst/>
                <a:latin typeface="HelveticaNeueLTStd-Lt"/>
              </a:rPr>
              <a:t>3. </a:t>
            </a:r>
            <a:r>
              <a:rPr lang="es-ES" sz="5000" b="1" dirty="0">
                <a:solidFill>
                  <a:schemeClr val="bg1"/>
                </a:solidFill>
                <a:latin typeface="HelveticaNeueLTStd-Lt"/>
              </a:rPr>
              <a:t>LOS PRINCIPIOS DE ACCIÓN </a:t>
            </a:r>
            <a:br>
              <a:rPr lang="es-ES" dirty="0">
                <a:solidFill>
                  <a:schemeClr val="bg1"/>
                </a:solidFill>
              </a:rPr>
            </a:b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" name="Rectángulo: esquinas diagonales redondeadas 1">
            <a:extLst>
              <a:ext uri="{FF2B5EF4-FFF2-40B4-BE49-F238E27FC236}">
                <a16:creationId xmlns:a16="http://schemas.microsoft.com/office/drawing/2014/main" id="{0A4A8B3E-FFF2-DF8C-2DC9-257439A76B2C}"/>
              </a:ext>
            </a:extLst>
          </p:cNvPr>
          <p:cNvSpPr/>
          <p:nvPr/>
        </p:nvSpPr>
        <p:spPr>
          <a:xfrm>
            <a:off x="516633" y="253413"/>
            <a:ext cx="10600468" cy="1332166"/>
          </a:xfrm>
          <a:prstGeom prst="round2Diag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50000"/>
              </a:lnSpc>
            </a:pPr>
            <a:r>
              <a:rPr lang="es-ES" sz="5000" b="1" dirty="0">
                <a:solidFill>
                  <a:srgbClr val="C00000"/>
                </a:solidFill>
                <a:latin typeface="HelveticaNeueLTStd-Lt"/>
              </a:rPr>
              <a:t>ÍNDICE</a:t>
            </a:r>
            <a:br>
              <a:rPr lang="es-ES" dirty="0">
                <a:solidFill>
                  <a:schemeClr val="bg1"/>
                </a:solidFill>
              </a:rPr>
            </a:b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667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40034D5-C184-DD7E-E7BC-00DA737A7F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3354" y="277140"/>
            <a:ext cx="676908" cy="1141620"/>
          </a:xfrm>
          <a:prstGeom prst="rect">
            <a:avLst/>
          </a:prstGeom>
        </p:spPr>
      </p:pic>
      <p:sp>
        <p:nvSpPr>
          <p:cNvPr id="8" name="Rectángulo: esquinas diagonales redondeadas 7">
            <a:extLst>
              <a:ext uri="{FF2B5EF4-FFF2-40B4-BE49-F238E27FC236}">
                <a16:creationId xmlns:a16="http://schemas.microsoft.com/office/drawing/2014/main" id="{0A84B034-5875-63B1-9CA8-3DA996EF970A}"/>
              </a:ext>
            </a:extLst>
          </p:cNvPr>
          <p:cNvSpPr/>
          <p:nvPr/>
        </p:nvSpPr>
        <p:spPr>
          <a:xfrm>
            <a:off x="795766" y="2762917"/>
            <a:ext cx="10600468" cy="1332166"/>
          </a:xfrm>
          <a:prstGeom prst="round2Diag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50000"/>
              </a:lnSpc>
            </a:pPr>
            <a:r>
              <a:rPr lang="es-ES" sz="5000" b="1" i="0" dirty="0">
                <a:solidFill>
                  <a:schemeClr val="bg1"/>
                </a:solidFill>
                <a:effectLst/>
                <a:latin typeface="HelveticaNeueLTStd-Lt"/>
              </a:rPr>
              <a:t>1. EL RUGBY</a:t>
            </a:r>
            <a:br>
              <a:rPr lang="es-ES" dirty="0">
                <a:solidFill>
                  <a:schemeClr val="bg1"/>
                </a:solidFill>
              </a:rPr>
            </a:b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649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lementos multimedia en línea 2" title="El Juego del Rugby 1">
            <a:hlinkClick r:id="" action="ppaction://media"/>
            <a:extLst>
              <a:ext uri="{FF2B5EF4-FFF2-40B4-BE49-F238E27FC236}">
                <a16:creationId xmlns:a16="http://schemas.microsoft.com/office/drawing/2014/main" id="{041F08F5-45A1-E3E9-DD9B-906B1D46496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35719" y="678216"/>
            <a:ext cx="10211714" cy="576961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8965E7C-9C2A-7141-E949-A43C7016F1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3354" y="277140"/>
            <a:ext cx="676908" cy="114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683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7F69B6CC-4927-0AA0-D5FA-D0D33D85C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3" y="1779036"/>
            <a:ext cx="4106633" cy="4185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2DD1996-CDD3-707D-B5A1-B623B68A2E79}"/>
              </a:ext>
            </a:extLst>
          </p:cNvPr>
          <p:cNvSpPr txBox="1"/>
          <p:nvPr/>
        </p:nvSpPr>
        <p:spPr>
          <a:xfrm>
            <a:off x="8503559" y="1734389"/>
            <a:ext cx="345567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>
              <a:spcBef>
                <a:spcPts val="305"/>
              </a:spcBef>
              <a:spcAft>
                <a:spcPts val="0"/>
              </a:spcAft>
            </a:pP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Std-Lt"/>
              </a:rPr>
              <a:t>- L</a:t>
            </a:r>
            <a:r>
              <a:rPr lang="es-ES" sz="1800" b="1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NeueLTStd-Lt"/>
              </a:rPr>
              <a:t>ÍNEA DE LATERAL,</a:t>
            </a:r>
          </a:p>
          <a:p>
            <a:pPr algn="just" rtl="0">
              <a:spcBef>
                <a:spcPts val="305"/>
              </a:spcBef>
              <a:spcAft>
                <a:spcPts val="0"/>
              </a:spcAft>
            </a:pP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Std-Lt"/>
              </a:rPr>
              <a:t>S</a:t>
            </a:r>
            <a:r>
              <a:rPr lang="es-ES" sz="18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NeueLTStd-Lt"/>
              </a:rPr>
              <a:t>e utiliza cuando el balón sale por el ancho del campo y se forma el alineamiento. </a:t>
            </a:r>
          </a:p>
          <a:p>
            <a:pPr algn="just" rtl="0">
              <a:spcBef>
                <a:spcPts val="305"/>
              </a:spcBef>
              <a:spcAft>
                <a:spcPts val="0"/>
              </a:spcAft>
            </a:pPr>
            <a:endParaRPr lang="es-ES" b="1" dirty="0">
              <a:solidFill>
                <a:schemeClr val="tx1">
                  <a:lumMod val="75000"/>
                  <a:lumOff val="25000"/>
                </a:schemeClr>
              </a:solidFill>
              <a:latin typeface="HelveticaNeueLTStd-Lt"/>
            </a:endParaRPr>
          </a:p>
          <a:p>
            <a:pPr algn="just" rtl="0">
              <a:spcBef>
                <a:spcPts val="305"/>
              </a:spcBef>
              <a:spcAft>
                <a:spcPts val="0"/>
              </a:spcAft>
            </a:pP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Std-Lt"/>
              </a:rPr>
              <a:t>- L</a:t>
            </a:r>
            <a:r>
              <a:rPr lang="es-ES" sz="1800" b="1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NeueLTStd-Lt"/>
              </a:rPr>
              <a:t>ÍNEAS DISCONTINUAS DE 5 METROS</a:t>
            </a:r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Std-Lt"/>
              </a:rPr>
              <a:t> Y </a:t>
            </a: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Std-Lt"/>
              </a:rPr>
              <a:t>DE 15 METROS,</a:t>
            </a:r>
          </a:p>
          <a:p>
            <a:pPr algn="just" rtl="0">
              <a:spcBef>
                <a:spcPts val="305"/>
              </a:spcBef>
              <a:spcAft>
                <a:spcPts val="0"/>
              </a:spcAft>
            </a:pPr>
            <a:r>
              <a:rPr lang="es-ES" sz="18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NeueLTStd-Lt"/>
              </a:rPr>
              <a:t>son líneas que están en sentido longitudinal y que marcan el inicio y el final de la formación del alineamiento de un saque lateral. </a:t>
            </a:r>
            <a:endParaRPr lang="es-ES" b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HelveticaNeueLTStd-Lt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1B323A7-AB95-90E4-9341-F6F1D0FC5B94}"/>
              </a:ext>
            </a:extLst>
          </p:cNvPr>
          <p:cNvSpPr txBox="1"/>
          <p:nvPr/>
        </p:nvSpPr>
        <p:spPr>
          <a:xfrm>
            <a:off x="595151" y="5888277"/>
            <a:ext cx="3899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Campo de juego de 100 x 70 m 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5BC2C426-07CB-4C96-9E2F-EEB3B28CCD8D}"/>
              </a:ext>
            </a:extLst>
          </p:cNvPr>
          <p:cNvSpPr/>
          <p:nvPr/>
        </p:nvSpPr>
        <p:spPr>
          <a:xfrm>
            <a:off x="3905250" y="1574781"/>
            <a:ext cx="4367401" cy="518037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2BA8177-109B-1EA4-4011-E296337E67AC}"/>
              </a:ext>
            </a:extLst>
          </p:cNvPr>
          <p:cNvSpPr txBox="1"/>
          <p:nvPr/>
        </p:nvSpPr>
        <p:spPr>
          <a:xfrm>
            <a:off x="4247996" y="1652808"/>
            <a:ext cx="3913573" cy="546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>
              <a:spcBef>
                <a:spcPts val="305"/>
              </a:spcBef>
              <a:spcAft>
                <a:spcPts val="0"/>
              </a:spcAft>
            </a:pPr>
            <a:r>
              <a:rPr lang="es-ES" sz="1800" b="1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NeueLTStd-Lt"/>
              </a:rPr>
              <a:t>- LÍNEA DE MITAD DE CAMPO,</a:t>
            </a:r>
            <a:endParaRPr lang="es-ES" sz="1800" b="0" i="0" u="none" strike="noStrike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HelveticaNeueLTStd-Lt"/>
            </a:endParaRPr>
          </a:p>
          <a:p>
            <a:pPr algn="just" rtl="0">
              <a:spcBef>
                <a:spcPts val="305"/>
              </a:spcBef>
              <a:spcAft>
                <a:spcPts val="0"/>
              </a:spcAft>
            </a:pPr>
            <a:r>
              <a:rPr lang="es-ES" sz="18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NeueLTStd-Lt"/>
              </a:rPr>
              <a:t>saques de inicio y de reinicio. </a:t>
            </a:r>
          </a:p>
          <a:p>
            <a:pPr algn="just" rtl="0">
              <a:spcBef>
                <a:spcPts val="305"/>
              </a:spcBef>
              <a:spcAft>
                <a:spcPts val="0"/>
              </a:spcAft>
            </a:pP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Std-Lt"/>
              </a:rPr>
              <a:t>- L</a:t>
            </a:r>
            <a:r>
              <a:rPr lang="es-ES" sz="1800" b="1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NeueLTStd-Lt"/>
              </a:rPr>
              <a:t>ÍNEA DE 10 METROS,</a:t>
            </a:r>
          </a:p>
          <a:p>
            <a:pPr algn="just" rtl="0">
              <a:spcBef>
                <a:spcPts val="305"/>
              </a:spcBef>
              <a:spcAft>
                <a:spcPts val="0"/>
              </a:spcAft>
            </a:pPr>
            <a:r>
              <a:rPr lang="es-ES" sz="18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NeueLTStd-Lt"/>
              </a:rPr>
              <a:t>es el espacio que tiene que sobrepasar el balón una que se realiza el saque de inicio o reinicio a botepronto. </a:t>
            </a:r>
          </a:p>
          <a:p>
            <a:pPr algn="just" rtl="0">
              <a:spcBef>
                <a:spcPts val="305"/>
              </a:spcBef>
              <a:spcAft>
                <a:spcPts val="0"/>
              </a:spcAft>
            </a:pPr>
            <a:r>
              <a:rPr lang="es-ES" sz="1800" b="1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NeueLTStd-Lt"/>
              </a:rPr>
              <a:t>- LÍNEA DE 22 METROS,</a:t>
            </a:r>
          </a:p>
          <a:p>
            <a:pPr algn="just" rtl="0">
              <a:spcBef>
                <a:spcPts val="305"/>
              </a:spcBef>
              <a:spcAft>
                <a:spcPts val="0"/>
              </a:spcAft>
            </a:pPr>
            <a:r>
              <a:rPr lang="es-ES" sz="18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NeueLTStd-Lt"/>
              </a:rPr>
              <a:t>cuando el balón sale por la línea de pelota muerta o la línea de saque lateral de la zona de </a:t>
            </a:r>
            <a:r>
              <a:rPr lang="es-ES" sz="1800" b="0" i="0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NeueLTStd-Lt"/>
              </a:rPr>
              <a:t>ensayo.</a:t>
            </a:r>
          </a:p>
          <a:p>
            <a:pPr algn="just">
              <a:spcBef>
                <a:spcPts val="305"/>
              </a:spcBef>
            </a:pPr>
            <a:r>
              <a:rPr lang="es-ES" sz="1800" b="1" i="0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NeueLTStd-Lt"/>
              </a:rPr>
              <a:t>- LÍNEA DE ENSAYO (GOAL),</a:t>
            </a:r>
          </a:p>
          <a:p>
            <a:pPr algn="just">
              <a:spcBef>
                <a:spcPts val="305"/>
              </a:spcBef>
            </a:pPr>
            <a:r>
              <a:rPr lang="es-ES" sz="18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NeueLTStd-Lt"/>
              </a:rPr>
              <a:t>la línea donde se marca ensayo. </a:t>
            </a:r>
          </a:p>
          <a:p>
            <a:pPr algn="just">
              <a:spcBef>
                <a:spcPts val="305"/>
              </a:spcBef>
            </a:pP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Std-Lt"/>
                <a:ea typeface="Verdana" panose="020B0604030504040204" pitchFamily="34" charset="0"/>
                <a:cs typeface="Verdana" panose="020B0604030504040204" pitchFamily="34" charset="0"/>
              </a:rPr>
              <a:t>- L</a:t>
            </a:r>
            <a:r>
              <a:rPr lang="es-ES" sz="1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NeueLTStd-Lt"/>
                <a:ea typeface="Verdana" panose="020B0604030504040204" pitchFamily="34" charset="0"/>
                <a:cs typeface="Verdana" panose="020B0604030504040204" pitchFamily="34" charset="0"/>
              </a:rPr>
              <a:t>ÍNEA DE BALÓN MUERTO,</a:t>
            </a:r>
            <a:endParaRPr lang="es-ES" b="1" dirty="0">
              <a:solidFill>
                <a:schemeClr val="tx1">
                  <a:lumMod val="75000"/>
                  <a:lumOff val="25000"/>
                </a:schemeClr>
              </a:solidFill>
              <a:latin typeface="HelveticaNeueLTStd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spcBef>
                <a:spcPts val="305"/>
              </a:spcBef>
            </a:pPr>
            <a:r>
              <a:rPr lang="es-ES" sz="1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NeueLTStd-Lt"/>
                <a:ea typeface="Verdana" panose="020B0604030504040204" pitchFamily="34" charset="0"/>
                <a:cs typeface="Verdana" panose="020B0604030504040204" pitchFamily="34" charset="0"/>
              </a:rPr>
              <a:t>es la línea donde acaba la zona de ensayo. </a:t>
            </a:r>
          </a:p>
          <a:p>
            <a:pPr algn="just">
              <a:spcBef>
                <a:spcPts val="305"/>
              </a:spcBef>
            </a:pPr>
            <a:br>
              <a:rPr lang="es-ES" dirty="0"/>
            </a:br>
            <a:endParaRPr lang="es-E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09C6069C-47C3-1CE5-2ECD-07BD7208E064}"/>
              </a:ext>
            </a:extLst>
          </p:cNvPr>
          <p:cNvSpPr/>
          <p:nvPr/>
        </p:nvSpPr>
        <p:spPr>
          <a:xfrm>
            <a:off x="8392477" y="1608412"/>
            <a:ext cx="3575508" cy="5153487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851DE0E3-5CC5-11F3-C575-A0309CF78E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3354" y="277140"/>
            <a:ext cx="676908" cy="1141620"/>
          </a:xfrm>
          <a:prstGeom prst="rect">
            <a:avLst/>
          </a:prstGeom>
        </p:spPr>
      </p:pic>
      <p:sp>
        <p:nvSpPr>
          <p:cNvPr id="11" name="Rectángulo: esquinas diagonales redondeadas 10">
            <a:extLst>
              <a:ext uri="{FF2B5EF4-FFF2-40B4-BE49-F238E27FC236}">
                <a16:creationId xmlns:a16="http://schemas.microsoft.com/office/drawing/2014/main" id="{0D8042DE-0DE3-843E-6C5C-D03C34DE2F8D}"/>
              </a:ext>
            </a:extLst>
          </p:cNvPr>
          <p:cNvSpPr/>
          <p:nvPr/>
        </p:nvSpPr>
        <p:spPr>
          <a:xfrm>
            <a:off x="1546532" y="472754"/>
            <a:ext cx="9098936" cy="950377"/>
          </a:xfrm>
          <a:prstGeom prst="round2Diag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50000"/>
              </a:lnSpc>
            </a:pPr>
            <a:r>
              <a:rPr lang="es-ES" sz="3900" b="1" i="0" dirty="0">
                <a:solidFill>
                  <a:schemeClr val="bg1"/>
                </a:solidFill>
                <a:effectLst/>
                <a:latin typeface="HelveticaNeueLTStd-Lt"/>
              </a:rPr>
              <a:t>1.1. </a:t>
            </a:r>
            <a:r>
              <a:rPr lang="es-ES" sz="3900" b="1" dirty="0">
                <a:solidFill>
                  <a:schemeClr val="bg1"/>
                </a:solidFill>
                <a:latin typeface="HelveticaNeueLTStd-Lt"/>
              </a:rPr>
              <a:t>Terreno de juego</a:t>
            </a:r>
            <a:br>
              <a:rPr lang="es-ES" dirty="0">
                <a:solidFill>
                  <a:schemeClr val="bg1"/>
                </a:solidFill>
              </a:rPr>
            </a:b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106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36EEC6FA-383B-E74B-9948-A16566E62E1C}"/>
              </a:ext>
            </a:extLst>
          </p:cNvPr>
          <p:cNvSpPr txBox="1"/>
          <p:nvPr/>
        </p:nvSpPr>
        <p:spPr>
          <a:xfrm>
            <a:off x="6326771" y="3121223"/>
            <a:ext cx="5239586" cy="3439403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rtl="0" fontAlgn="base">
              <a:spcBef>
                <a:spcPts val="305"/>
              </a:spcBef>
              <a:spcAft>
                <a:spcPts val="0"/>
              </a:spcAft>
            </a:pPr>
            <a:r>
              <a:rPr lang="es-ES" sz="2400" b="1" i="0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NeueLTStd-Lt"/>
              </a:rPr>
              <a:t>DEBERES DE LOS JUGADORES/AS</a:t>
            </a:r>
          </a:p>
          <a:p>
            <a:pPr algn="ctr" rtl="0" fontAlgn="base">
              <a:spcBef>
                <a:spcPts val="305"/>
              </a:spcBef>
              <a:spcAft>
                <a:spcPts val="0"/>
              </a:spcAft>
            </a:pPr>
            <a:endParaRPr lang="es-ES" sz="2400" b="0" i="0" strike="noStrike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HelveticaNeueLTStd-Lt"/>
            </a:endParaRPr>
          </a:p>
          <a:p>
            <a:pPr marL="742950" lvl="1" indent="-285750" algn="just" fontAlgn="base">
              <a:spcBef>
                <a:spcPts val="305"/>
              </a:spcBef>
              <a:buFontTx/>
              <a:buChar char="-"/>
            </a:pP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Std-Lt"/>
              </a:rPr>
              <a:t>Respetar las reglas, al árbitro y a los jugadores/as.</a:t>
            </a:r>
          </a:p>
          <a:p>
            <a:pPr marL="742950" lvl="1" indent="-285750" algn="just" fontAlgn="base">
              <a:spcBef>
                <a:spcPts val="305"/>
              </a:spcBef>
              <a:buFontTx/>
              <a:buChar char="-"/>
            </a:pP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Std-Lt"/>
              </a:rPr>
              <a:t>S</a:t>
            </a:r>
            <a:r>
              <a:rPr lang="es-ES" sz="16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NeueLTStd-Lt"/>
              </a:rPr>
              <a:t>i le placan debe soltar rápido el balón.</a:t>
            </a:r>
          </a:p>
          <a:p>
            <a:pPr marL="742950" lvl="1" indent="-285750" algn="just" fontAlgn="base">
              <a:spcBef>
                <a:spcPts val="305"/>
              </a:spcBef>
              <a:buFontTx/>
              <a:buChar char="-"/>
            </a:pP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Std-Lt"/>
              </a:rPr>
              <a:t>T</a:t>
            </a:r>
            <a:r>
              <a:rPr lang="es-ES" sz="16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NeueLTStd-Lt"/>
              </a:rPr>
              <a:t>iene que jugar de pie nunca en el suelo.  </a:t>
            </a:r>
          </a:p>
          <a:p>
            <a:pPr marL="742950" lvl="1" indent="-285750" algn="just" fontAlgn="base">
              <a:spcBef>
                <a:spcPts val="305"/>
              </a:spcBef>
              <a:buFontTx/>
              <a:buChar char="-"/>
            </a:pPr>
            <a:r>
              <a:rPr lang="es-ES" sz="16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NeueLTStd-Lt"/>
              </a:rPr>
              <a:t>Al placar debe agarrar al contrario.  </a:t>
            </a:r>
          </a:p>
          <a:p>
            <a:pPr marL="742950" lvl="1" indent="-285750" algn="just" fontAlgn="base">
              <a:spcBef>
                <a:spcPts val="305"/>
              </a:spcBef>
              <a:buFontTx/>
              <a:buChar char="-"/>
            </a:pPr>
            <a:r>
              <a:rPr lang="es-ES" sz="16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NeueLTStd-Lt"/>
              </a:rPr>
              <a:t>Tiene que estar por detrás del balón que porta el compañero/a para que le pueda pasar. </a:t>
            </a:r>
          </a:p>
          <a:p>
            <a:pPr algn="just" rtl="0" fontAlgn="base">
              <a:spcBef>
                <a:spcPts val="305"/>
              </a:spcBef>
              <a:spcAft>
                <a:spcPts val="0"/>
              </a:spcAft>
            </a:pPr>
            <a:endParaRPr lang="es-ES" sz="1600" b="0" i="0" u="none" strike="noStrike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HelveticaNeueLTStd-Lt"/>
            </a:endParaRP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B791CE77-1777-350A-03BD-29C0D377B753}"/>
              </a:ext>
            </a:extLst>
          </p:cNvPr>
          <p:cNvSpPr/>
          <p:nvPr/>
        </p:nvSpPr>
        <p:spPr>
          <a:xfrm>
            <a:off x="532332" y="1755971"/>
            <a:ext cx="11196582" cy="939399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75000"/>
                  <a:lumOff val="25000"/>
                </a:schemeClr>
              </a:solidFill>
              <a:latin typeface="HelveticaNeueLTStd-Lt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B3F788B-C643-AF6D-E6E1-7C440F25FB82}"/>
              </a:ext>
            </a:extLst>
          </p:cNvPr>
          <p:cNvSpPr txBox="1"/>
          <p:nvPr/>
        </p:nvSpPr>
        <p:spPr>
          <a:xfrm>
            <a:off x="2762271" y="1821211"/>
            <a:ext cx="6736703" cy="10233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2400" b="1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NeueLTStd-Lt"/>
              </a:rPr>
              <a:t>ENSAYO</a:t>
            </a:r>
            <a:endParaRPr lang="es-ES" sz="2400" b="0" i="0" u="none" strike="noStrike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HelveticaNeueLTStd-Lt"/>
            </a:endParaRPr>
          </a:p>
          <a:p>
            <a:pPr algn="just" rtl="0" fontAlgn="base">
              <a:spcBef>
                <a:spcPts val="305"/>
              </a:spcBef>
              <a:spcAft>
                <a:spcPts val="0"/>
              </a:spcAft>
            </a:pP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Std-Lt"/>
              </a:rPr>
              <a:t>S</a:t>
            </a:r>
            <a:r>
              <a:rPr lang="es-ES" sz="16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NeueLTStd-Lt"/>
              </a:rPr>
              <a:t>obrepasa la línea de ensayo, y se planta el balón en el suelo.</a:t>
            </a:r>
          </a:p>
          <a:p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HelveticaNeueLTStd-Lt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68E1141-F528-FD83-3E60-9FA5B04CF97A}"/>
              </a:ext>
            </a:extLst>
          </p:cNvPr>
          <p:cNvSpPr txBox="1"/>
          <p:nvPr/>
        </p:nvSpPr>
        <p:spPr>
          <a:xfrm>
            <a:off x="422997" y="3244333"/>
            <a:ext cx="5442232" cy="31854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0" fontAlgn="base">
              <a:spcBef>
                <a:spcPts val="305"/>
              </a:spcBef>
              <a:spcAft>
                <a:spcPts val="0"/>
              </a:spcAft>
            </a:pPr>
            <a:r>
              <a:rPr lang="es-ES" sz="2400" b="1" i="0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NeueLTStd-Lt"/>
              </a:rPr>
              <a:t>DERECHOS DE LOS JUGADORES/AS</a:t>
            </a:r>
          </a:p>
          <a:p>
            <a:pPr algn="ctr" rtl="0" fontAlgn="base">
              <a:spcBef>
                <a:spcPts val="305"/>
              </a:spcBef>
              <a:spcAft>
                <a:spcPts val="0"/>
              </a:spcAft>
            </a:pPr>
            <a:endParaRPr lang="es-ES" sz="2400" b="0" i="0" strike="noStrike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HelveticaNeueLTStd-Lt"/>
            </a:endParaRPr>
          </a:p>
          <a:p>
            <a:pPr marL="742950" lvl="1" indent="-285750" algn="just" fontAlgn="base">
              <a:spcBef>
                <a:spcPts val="305"/>
              </a:spcBef>
              <a:buFontTx/>
              <a:buChar char="-"/>
            </a:pPr>
            <a:r>
              <a:rPr lang="es-ES" sz="16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NeueLTStd-Lt"/>
              </a:rPr>
              <a:t>Coger el balón </a:t>
            </a:r>
          </a:p>
          <a:p>
            <a:pPr marL="742950" lvl="1" indent="-285750" algn="just" fontAlgn="base">
              <a:spcBef>
                <a:spcPts val="305"/>
              </a:spcBef>
              <a:buFontTx/>
              <a:buChar char="-"/>
            </a:pP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Std-Lt"/>
              </a:rPr>
              <a:t>C</a:t>
            </a:r>
            <a:r>
              <a:rPr lang="es-ES" sz="16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NeueLTStd-Lt"/>
              </a:rPr>
              <a:t>orrer con el balón </a:t>
            </a:r>
          </a:p>
          <a:p>
            <a:pPr marL="742950" lvl="1" indent="-285750" algn="just" fontAlgn="base">
              <a:spcBef>
                <a:spcPts val="305"/>
              </a:spcBef>
              <a:buFontTx/>
              <a:buChar char="-"/>
            </a:pP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Std-Lt"/>
              </a:rPr>
              <a:t>P</a:t>
            </a:r>
            <a:r>
              <a:rPr lang="es-ES" sz="16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NeueLTStd-Lt"/>
              </a:rPr>
              <a:t>asar el balón a un compañero/a </a:t>
            </a:r>
          </a:p>
          <a:p>
            <a:pPr marL="742950" lvl="1" indent="-285750" algn="just" fontAlgn="base">
              <a:spcBef>
                <a:spcPts val="305"/>
              </a:spcBef>
              <a:buFontTx/>
              <a:buChar char="-"/>
            </a:pP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Std-Lt"/>
              </a:rPr>
              <a:t>P</a:t>
            </a:r>
            <a:r>
              <a:rPr lang="es-ES" sz="16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NeueLTStd-Lt"/>
              </a:rPr>
              <a:t>lacar al adversario para intentar detener el avance del portador/a de balón </a:t>
            </a:r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  <a:latin typeface="HelveticaNeueLTStd-Lt"/>
            </a:endParaRPr>
          </a:p>
          <a:p>
            <a:pPr marL="742950" lvl="1" indent="-285750" algn="just" fontAlgn="base">
              <a:spcBef>
                <a:spcPts val="305"/>
              </a:spcBef>
              <a:buFontTx/>
              <a:buChar char="-"/>
            </a:pP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Std-Lt"/>
              </a:rPr>
              <a:t>P</a:t>
            </a:r>
            <a:r>
              <a:rPr lang="es-ES" sz="16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NeueLTStd-Lt"/>
              </a:rPr>
              <a:t>atear el balón</a:t>
            </a:r>
          </a:p>
          <a:p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HelveticaNeueLTStd-Lt"/>
            </a:endParaRPr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29D661F8-E979-80B0-B4B3-7330059D7EFA}"/>
              </a:ext>
            </a:extLst>
          </p:cNvPr>
          <p:cNvSpPr/>
          <p:nvPr/>
        </p:nvSpPr>
        <p:spPr>
          <a:xfrm>
            <a:off x="436054" y="2967928"/>
            <a:ext cx="5442232" cy="353761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75000"/>
                  <a:lumOff val="25000"/>
                </a:schemeClr>
              </a:solidFill>
              <a:latin typeface="HelveticaNeueLTStd-Lt"/>
            </a:endParaRP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BAE8DFC7-F22C-D630-010A-35B076ED44A0}"/>
              </a:ext>
            </a:extLst>
          </p:cNvPr>
          <p:cNvSpPr/>
          <p:nvPr/>
        </p:nvSpPr>
        <p:spPr>
          <a:xfrm>
            <a:off x="6326771" y="2967928"/>
            <a:ext cx="5442232" cy="3537611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75000"/>
                  <a:lumOff val="25000"/>
                </a:schemeClr>
              </a:solidFill>
              <a:latin typeface="HelveticaNeueLTStd-Lt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409B4BA-9320-968A-FBC6-6E9C53DDB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3354" y="277140"/>
            <a:ext cx="676908" cy="1141620"/>
          </a:xfrm>
          <a:prstGeom prst="rect">
            <a:avLst/>
          </a:prstGeom>
        </p:spPr>
      </p:pic>
      <p:sp>
        <p:nvSpPr>
          <p:cNvPr id="6" name="Rectángulo: esquinas diagonales redondeadas 5">
            <a:extLst>
              <a:ext uri="{FF2B5EF4-FFF2-40B4-BE49-F238E27FC236}">
                <a16:creationId xmlns:a16="http://schemas.microsoft.com/office/drawing/2014/main" id="{CAA8F85B-9E5D-8686-A3A9-D9FF6B7994FD}"/>
              </a:ext>
            </a:extLst>
          </p:cNvPr>
          <p:cNvSpPr/>
          <p:nvPr/>
        </p:nvSpPr>
        <p:spPr>
          <a:xfrm>
            <a:off x="1581154" y="533036"/>
            <a:ext cx="9098936" cy="950377"/>
          </a:xfrm>
          <a:prstGeom prst="round2Diag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50000"/>
              </a:lnSpc>
            </a:pPr>
            <a:r>
              <a:rPr lang="es-ES" sz="3900" b="1" i="0" dirty="0">
                <a:solidFill>
                  <a:schemeClr val="bg1"/>
                </a:solidFill>
                <a:effectLst/>
                <a:latin typeface="HelveticaNeueLTStd-Lt"/>
              </a:rPr>
              <a:t>1.2. </a:t>
            </a:r>
            <a:r>
              <a:rPr lang="es-ES" sz="3900" b="1" dirty="0">
                <a:solidFill>
                  <a:schemeClr val="bg1"/>
                </a:solidFill>
                <a:latin typeface="HelveticaNeueLTStd-Lt"/>
              </a:rPr>
              <a:t>Reglas básicas de rugby</a:t>
            </a:r>
            <a:br>
              <a:rPr lang="es-ES" dirty="0">
                <a:solidFill>
                  <a:schemeClr val="bg1"/>
                </a:solidFill>
              </a:rPr>
            </a:b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365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36EEC6FA-383B-E74B-9948-A16566E62E1C}"/>
              </a:ext>
            </a:extLst>
          </p:cNvPr>
          <p:cNvSpPr txBox="1"/>
          <p:nvPr/>
        </p:nvSpPr>
        <p:spPr>
          <a:xfrm>
            <a:off x="7189064" y="4115939"/>
            <a:ext cx="4579939" cy="2516073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 rtl="0" fontAlgn="base">
              <a:spcBef>
                <a:spcPts val="305"/>
              </a:spcBef>
              <a:spcAft>
                <a:spcPts val="0"/>
              </a:spcAft>
            </a:pPr>
            <a:r>
              <a:rPr lang="es-ES" sz="2400" b="1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NeueLTStd-Lt"/>
              </a:rPr>
              <a:t>VENTAJA</a:t>
            </a:r>
          </a:p>
          <a:p>
            <a:pPr algn="ctr" rtl="0" fontAlgn="base">
              <a:spcBef>
                <a:spcPts val="305"/>
              </a:spcBef>
              <a:spcAft>
                <a:spcPts val="0"/>
              </a:spcAft>
            </a:pPr>
            <a:endParaRPr lang="es-ES" sz="1400" b="1" i="0" u="none" strike="noStrike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HelveticaNeueLTStd-Lt"/>
            </a:endParaRPr>
          </a:p>
          <a:p>
            <a:pPr algn="just" fontAlgn="base">
              <a:spcBef>
                <a:spcPts val="305"/>
              </a:spcBef>
            </a:pP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Std-Lt"/>
              </a:rPr>
              <a:t>E</a:t>
            </a:r>
            <a:r>
              <a:rPr lang="es-ES" sz="16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NeueLTStd-Lt"/>
              </a:rPr>
              <a:t>s una infracción del equipo que no tiene el balón y en la cual el árbitro </a:t>
            </a:r>
            <a:r>
              <a:rPr lang="es-ES" sz="1600" b="0" i="0" u="sng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NeueLTStd-Lt"/>
              </a:rPr>
              <a:t>no para el juego</a:t>
            </a:r>
            <a:r>
              <a:rPr lang="es-ES" sz="16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NeueLTStd-Lt"/>
              </a:rPr>
              <a:t>, siempre que suponga un beneficio táctico o territorial para que el equipo que porta el balón después de que se realice la infracción del oponente.</a:t>
            </a:r>
          </a:p>
          <a:p>
            <a:pPr algn="just" rtl="0" fontAlgn="base">
              <a:spcBef>
                <a:spcPts val="305"/>
              </a:spcBef>
              <a:spcAft>
                <a:spcPts val="0"/>
              </a:spcAft>
            </a:pPr>
            <a:endParaRPr lang="es-ES" sz="1600" b="0" i="0" u="none" strike="noStrike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HelveticaNeueLTStd-Lt"/>
            </a:endParaRP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B791CE77-1777-350A-03BD-29C0D377B753}"/>
              </a:ext>
            </a:extLst>
          </p:cNvPr>
          <p:cNvSpPr/>
          <p:nvPr/>
        </p:nvSpPr>
        <p:spPr>
          <a:xfrm>
            <a:off x="463086" y="1817581"/>
            <a:ext cx="6563846" cy="212365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75000"/>
                  <a:lumOff val="25000"/>
                </a:schemeClr>
              </a:solidFill>
              <a:latin typeface="HelveticaNeueLTStd-Lt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B3F788B-C643-AF6D-E6E1-7C440F25FB82}"/>
              </a:ext>
            </a:extLst>
          </p:cNvPr>
          <p:cNvSpPr txBox="1"/>
          <p:nvPr/>
        </p:nvSpPr>
        <p:spPr>
          <a:xfrm>
            <a:off x="564416" y="1898891"/>
            <a:ext cx="6334999" cy="204671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2400" b="1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NeueLTStd-Lt"/>
              </a:rPr>
              <a:t>EL FUERA DE JUEGO</a:t>
            </a:r>
            <a:endParaRPr lang="es-ES" sz="2400" b="0" i="0" u="none" strike="noStrike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HelveticaNeueLTStd-Lt"/>
            </a:endParaRPr>
          </a:p>
          <a:p>
            <a:pPr algn="just" rtl="0" fontAlgn="base">
              <a:spcBef>
                <a:spcPts val="305"/>
              </a:spcBef>
              <a:spcAft>
                <a:spcPts val="0"/>
              </a:spcAft>
            </a:pPr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  <a:latin typeface="HelveticaNeueLTStd-Lt"/>
            </a:endParaRPr>
          </a:p>
          <a:p>
            <a:pPr algn="just" rtl="0" fontAlgn="base">
              <a:spcBef>
                <a:spcPts val="305"/>
              </a:spcBef>
              <a:spcAft>
                <a:spcPts val="0"/>
              </a:spcAft>
            </a:pP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Std-Lt"/>
              </a:rPr>
              <a:t>S</a:t>
            </a:r>
            <a:r>
              <a:rPr lang="es-ES" sz="16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NeueLTStd-Lt"/>
              </a:rPr>
              <a:t>e puede jugar si se está por detrás del balón que lleva el portador.  Si un jugador/a realiza un pase hacia delante, se produce un </a:t>
            </a:r>
            <a:r>
              <a:rPr lang="es-ES" sz="1600" b="1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NeueLTStd-Lt"/>
              </a:rPr>
              <a:t>pase adelantado </a:t>
            </a:r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Std-Lt"/>
              </a:rPr>
              <a:t>y el árbitro otorga melé con introducción del equipo que no tenía el balón. </a:t>
            </a:r>
            <a:endParaRPr lang="es-ES" sz="1600" i="0" u="none" strike="noStrike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HelveticaNeueLTStd-Lt"/>
            </a:endParaRPr>
          </a:p>
          <a:p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HelveticaNeueLTStd-Lt"/>
            </a:endParaRP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F340188A-897C-43D7-427B-2AF87C03A2BD}"/>
              </a:ext>
            </a:extLst>
          </p:cNvPr>
          <p:cNvSpPr/>
          <p:nvPr/>
        </p:nvSpPr>
        <p:spPr>
          <a:xfrm>
            <a:off x="7152733" y="1809757"/>
            <a:ext cx="4643633" cy="1346529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75000"/>
                  <a:lumOff val="25000"/>
                </a:schemeClr>
              </a:solidFill>
              <a:latin typeface="HelveticaNeueLTStd-Lt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68E1141-F528-FD83-3E60-9FA5B04CF97A}"/>
              </a:ext>
            </a:extLst>
          </p:cNvPr>
          <p:cNvSpPr txBox="1"/>
          <p:nvPr/>
        </p:nvSpPr>
        <p:spPr>
          <a:xfrm>
            <a:off x="532332" y="4349061"/>
            <a:ext cx="6334999" cy="16773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0" fontAlgn="base">
              <a:spcBef>
                <a:spcPts val="305"/>
              </a:spcBef>
              <a:spcAft>
                <a:spcPts val="0"/>
              </a:spcAft>
            </a:pPr>
            <a:r>
              <a:rPr lang="es-ES" sz="2400" b="1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NeueLTStd-Lt"/>
              </a:rPr>
              <a:t>ADELANTADO</a:t>
            </a:r>
          </a:p>
          <a:p>
            <a:pPr algn="ctr" rtl="0" fontAlgn="base">
              <a:spcBef>
                <a:spcPts val="305"/>
              </a:spcBef>
              <a:spcAft>
                <a:spcPts val="0"/>
              </a:spcAft>
            </a:pPr>
            <a:endParaRPr lang="es-ES" sz="2400" b="1" i="0" u="none" strike="noStrike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HelveticaNeueLTStd-Lt"/>
            </a:endParaRPr>
          </a:p>
          <a:p>
            <a:pPr algn="just" rtl="0" fontAlgn="base">
              <a:spcBef>
                <a:spcPts val="305"/>
              </a:spcBef>
              <a:spcAft>
                <a:spcPts val="0"/>
              </a:spcAft>
            </a:pPr>
            <a:r>
              <a:rPr lang="es-ES" sz="16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NeueLTStd-Lt"/>
              </a:rPr>
              <a:t>Se produce cuando el balón cae al suelo hacia delante (se proyecta hacia la línea de ensayo donde marca el portador de balón). </a:t>
            </a:r>
          </a:p>
          <a:p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HelveticaNeueLTStd-Lt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12AA6F35-246D-E762-0C09-B521F52EEFAB}"/>
              </a:ext>
            </a:extLst>
          </p:cNvPr>
          <p:cNvSpPr txBox="1"/>
          <p:nvPr/>
        </p:nvSpPr>
        <p:spPr>
          <a:xfrm>
            <a:off x="7226463" y="1867468"/>
            <a:ext cx="4502451" cy="123110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Std-Lt"/>
              </a:rPr>
              <a:t>RETENIDO</a:t>
            </a:r>
            <a:endParaRPr lang="es-ES" sz="2400" dirty="0">
              <a:solidFill>
                <a:schemeClr val="tx1">
                  <a:lumMod val="75000"/>
                  <a:lumOff val="25000"/>
                </a:schemeClr>
              </a:solidFill>
              <a:latin typeface="HelveticaNeueLTStd-Lt"/>
            </a:endParaRPr>
          </a:p>
          <a:p>
            <a:endParaRPr lang="es-ES" sz="1600" dirty="0">
              <a:solidFill>
                <a:schemeClr val="tx1">
                  <a:lumMod val="75000"/>
                  <a:lumOff val="25000"/>
                </a:schemeClr>
              </a:solidFill>
              <a:latin typeface="HelveticaNeueLTStd-Lt"/>
            </a:endParaRPr>
          </a:p>
          <a:p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Std-Lt"/>
              </a:rPr>
              <a:t>N</a:t>
            </a:r>
            <a:r>
              <a:rPr lang="es-ES" sz="1600" b="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NeueLTStd-Lt"/>
              </a:rPr>
              <a:t>o se puede retener un balón en el suelo. </a:t>
            </a:r>
          </a:p>
          <a:p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HelveticaNeueLTStd-Lt"/>
            </a:endParaRP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9BD62A0C-9591-318E-83C7-C6EC3FCC04A6}"/>
              </a:ext>
            </a:extLst>
          </p:cNvPr>
          <p:cNvSpPr/>
          <p:nvPr/>
        </p:nvSpPr>
        <p:spPr>
          <a:xfrm>
            <a:off x="7133502" y="4122779"/>
            <a:ext cx="4643633" cy="226683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75000"/>
                  <a:lumOff val="25000"/>
                </a:schemeClr>
              </a:solidFill>
              <a:latin typeface="HelveticaNeueLTStd-Lt"/>
            </a:endParaRPr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29D661F8-E979-80B0-B4B3-7330059D7EFA}"/>
              </a:ext>
            </a:extLst>
          </p:cNvPr>
          <p:cNvSpPr/>
          <p:nvPr/>
        </p:nvSpPr>
        <p:spPr>
          <a:xfrm>
            <a:off x="436054" y="4125209"/>
            <a:ext cx="6563846" cy="226440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75000"/>
                  <a:lumOff val="25000"/>
                </a:schemeClr>
              </a:solidFill>
              <a:latin typeface="HelveticaNeueLTStd-Lt"/>
            </a:endParaRPr>
          </a:p>
        </p:txBody>
      </p:sp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357141F1-8D2E-0501-540B-4C40022A6C1C}"/>
              </a:ext>
            </a:extLst>
          </p:cNvPr>
          <p:cNvSpPr/>
          <p:nvPr/>
        </p:nvSpPr>
        <p:spPr>
          <a:xfrm rot="3090996">
            <a:off x="8123895" y="4026435"/>
            <a:ext cx="608413" cy="249059"/>
          </a:xfrm>
          <a:prstGeom prst="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HelveticaNeueLTStd-Lt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CDDB3C6-CF43-FDC9-91EF-54A3B1BBFA9C}"/>
              </a:ext>
            </a:extLst>
          </p:cNvPr>
          <p:cNvSpPr txBox="1"/>
          <p:nvPr/>
        </p:nvSpPr>
        <p:spPr>
          <a:xfrm>
            <a:off x="7270394" y="3281462"/>
            <a:ext cx="44585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Std-Lt"/>
              </a:rPr>
              <a:t>No es una regla básica, pero es fundamental para la continuidad del juego.</a:t>
            </a: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B8D96AB4-7831-76FD-BCF3-81B3349F64CA}"/>
              </a:ext>
            </a:extLst>
          </p:cNvPr>
          <p:cNvSpPr/>
          <p:nvPr/>
        </p:nvSpPr>
        <p:spPr>
          <a:xfrm>
            <a:off x="7152733" y="3251933"/>
            <a:ext cx="4576181" cy="69002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>
                  <a:lumMod val="75000"/>
                  <a:lumOff val="25000"/>
                </a:schemeClr>
              </a:solidFill>
              <a:latin typeface="HelveticaNeueLTStd-Lt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2F36429-BE50-1440-B507-F0EC1F303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3354" y="277140"/>
            <a:ext cx="676908" cy="1141620"/>
          </a:xfrm>
          <a:prstGeom prst="rect">
            <a:avLst/>
          </a:prstGeom>
        </p:spPr>
      </p:pic>
      <p:sp>
        <p:nvSpPr>
          <p:cNvPr id="5" name="Rectángulo: esquinas diagonales redondeadas 4">
            <a:extLst>
              <a:ext uri="{FF2B5EF4-FFF2-40B4-BE49-F238E27FC236}">
                <a16:creationId xmlns:a16="http://schemas.microsoft.com/office/drawing/2014/main" id="{85DA87C0-7431-29C2-C7B2-727D9F244390}"/>
              </a:ext>
            </a:extLst>
          </p:cNvPr>
          <p:cNvSpPr/>
          <p:nvPr/>
        </p:nvSpPr>
        <p:spPr>
          <a:xfrm>
            <a:off x="1546532" y="468383"/>
            <a:ext cx="9098936" cy="950377"/>
          </a:xfrm>
          <a:prstGeom prst="round2Diag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50000"/>
              </a:lnSpc>
            </a:pPr>
            <a:r>
              <a:rPr lang="es-ES" sz="3900" b="1" i="0" dirty="0">
                <a:solidFill>
                  <a:schemeClr val="bg1"/>
                </a:solidFill>
                <a:effectLst/>
                <a:latin typeface="HelveticaNeueLTStd-Lt"/>
              </a:rPr>
              <a:t>1.2. Reglas básicas de rugby</a:t>
            </a:r>
            <a:br>
              <a:rPr lang="es-ES" dirty="0">
                <a:solidFill>
                  <a:schemeClr val="bg1"/>
                </a:solidFill>
              </a:rPr>
            </a:b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851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012DFC8-41AF-C334-5438-1981CB1911EB}"/>
              </a:ext>
            </a:extLst>
          </p:cNvPr>
          <p:cNvSpPr txBox="1"/>
          <p:nvPr/>
        </p:nvSpPr>
        <p:spPr>
          <a:xfrm>
            <a:off x="337877" y="1587255"/>
            <a:ext cx="11798276" cy="3047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200000"/>
              </a:lnSpc>
              <a:spcBef>
                <a:spcPts val="305"/>
              </a:spcBef>
            </a:pPr>
            <a:r>
              <a:rPr lang="es-ES" sz="2400" b="1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NeueLTStd-Lt"/>
              </a:rPr>
              <a:t>   Protector bucal         </a:t>
            </a: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NeueLTStd-Lt"/>
              </a:rPr>
              <a:t>Protecciones                Camiseta, pantalón y calcetines</a:t>
            </a:r>
          </a:p>
          <a:p>
            <a:pPr algn="just" rtl="0" fontAlgn="base">
              <a:lnSpc>
                <a:spcPct val="200000"/>
              </a:lnSpc>
              <a:spcBef>
                <a:spcPts val="305"/>
              </a:spcBef>
              <a:spcAft>
                <a:spcPts val="0"/>
              </a:spcAft>
            </a:pPr>
            <a:endParaRPr lang="es-ES" sz="2400" b="1" i="0" u="none" strike="noStrike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HelveticaNeueLTStd-Lt"/>
            </a:endParaRPr>
          </a:p>
          <a:p>
            <a:pPr algn="just" rtl="0" fontAlgn="base">
              <a:lnSpc>
                <a:spcPct val="200000"/>
              </a:lnSpc>
              <a:spcBef>
                <a:spcPts val="305"/>
              </a:spcBef>
              <a:spcAft>
                <a:spcPts val="0"/>
              </a:spcAft>
            </a:pPr>
            <a:endParaRPr lang="es-ES" sz="2400" b="1" i="0" u="none" strike="noStrike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HelveticaNeueLTStd-Lt"/>
            </a:endParaRPr>
          </a:p>
          <a:p>
            <a:pPr algn="just" rtl="0" fontAlgn="base">
              <a:lnSpc>
                <a:spcPct val="200000"/>
              </a:lnSpc>
              <a:spcBef>
                <a:spcPts val="305"/>
              </a:spcBef>
              <a:spcAft>
                <a:spcPts val="0"/>
              </a:spcAft>
            </a:pPr>
            <a:r>
              <a:rPr lang="es-ES" sz="2400" b="1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HelveticaNeueLTStd-Lt"/>
              </a:rPr>
              <a:t>         Botas de rugby                   Balón ovalado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4A06A086-8D54-13E6-D64D-7F38514927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93" y="2651669"/>
            <a:ext cx="1235492" cy="777331"/>
          </a:xfrm>
          <a:prstGeom prst="rect">
            <a:avLst/>
          </a:prstGeom>
        </p:spPr>
      </p:pic>
      <p:pic>
        <p:nvPicPr>
          <p:cNvPr id="18" name="Imagen 17" descr="Dibujo de una persona con una camiseta negra&#10;&#10;Descripción generada automáticamente con confianza baja">
            <a:extLst>
              <a:ext uri="{FF2B5EF4-FFF2-40B4-BE49-F238E27FC236}">
                <a16:creationId xmlns:a16="http://schemas.microsoft.com/office/drawing/2014/main" id="{80D4FAB3-96B0-EC1F-111C-3F346CF364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237" y="2321384"/>
            <a:ext cx="1782761" cy="1964675"/>
          </a:xfrm>
          <a:prstGeom prst="rect">
            <a:avLst/>
          </a:prstGeom>
        </p:spPr>
      </p:pic>
      <p:pic>
        <p:nvPicPr>
          <p:cNvPr id="20" name="Imagen 19" descr="Imagen que contiene ropa, hombre, aire, parado&#10;&#10;Descripción generada automáticamente">
            <a:extLst>
              <a:ext uri="{FF2B5EF4-FFF2-40B4-BE49-F238E27FC236}">
                <a16:creationId xmlns:a16="http://schemas.microsoft.com/office/drawing/2014/main" id="{8CAF23E7-0C76-EE4F-3AF9-26E9F756BC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334" y="2651669"/>
            <a:ext cx="1121654" cy="1121654"/>
          </a:xfrm>
          <a:prstGeom prst="rect">
            <a:avLst/>
          </a:prstGeom>
        </p:spPr>
      </p:pic>
      <p:pic>
        <p:nvPicPr>
          <p:cNvPr id="22" name="Imagen 21" descr="Imagen que contiene calzado, ropa, gato, par&#10;&#10;Descripción generada automáticamente">
            <a:extLst>
              <a:ext uri="{FF2B5EF4-FFF2-40B4-BE49-F238E27FC236}">
                <a16:creationId xmlns:a16="http://schemas.microsoft.com/office/drawing/2014/main" id="{5876DC39-0C0C-27D1-CFB8-019054FB1F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305" y="4803507"/>
            <a:ext cx="1435560" cy="1435560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BBC1C800-20C9-1B6C-1119-CB00EA5CA5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5560" y="2651669"/>
            <a:ext cx="2279308" cy="3513847"/>
          </a:xfrm>
          <a:prstGeom prst="rect">
            <a:avLst/>
          </a:prstGeom>
        </p:spPr>
      </p:pic>
      <p:pic>
        <p:nvPicPr>
          <p:cNvPr id="1028" name="Picture 4" descr="Balón 2022 de la Federación Española de Rugby T5 / Gilbert">
            <a:extLst>
              <a:ext uri="{FF2B5EF4-FFF2-40B4-BE49-F238E27FC236}">
                <a16:creationId xmlns:a16="http://schemas.microsoft.com/office/drawing/2014/main" id="{0D26ECAE-7064-FA86-B675-99C933671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760" y="4803507"/>
            <a:ext cx="1580475" cy="158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32E2BD1-F423-540C-4642-CFB809856C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13354" y="277140"/>
            <a:ext cx="676908" cy="1141620"/>
          </a:xfrm>
          <a:prstGeom prst="rect">
            <a:avLst/>
          </a:prstGeom>
        </p:spPr>
      </p:pic>
      <p:sp>
        <p:nvSpPr>
          <p:cNvPr id="5" name="Rectángulo: esquinas diagonales redondeadas 4">
            <a:extLst>
              <a:ext uri="{FF2B5EF4-FFF2-40B4-BE49-F238E27FC236}">
                <a16:creationId xmlns:a16="http://schemas.microsoft.com/office/drawing/2014/main" id="{C07F9A87-3DCE-A9B5-D999-82421FC58D75}"/>
              </a:ext>
            </a:extLst>
          </p:cNvPr>
          <p:cNvSpPr/>
          <p:nvPr/>
        </p:nvSpPr>
        <p:spPr>
          <a:xfrm>
            <a:off x="1546530" y="462342"/>
            <a:ext cx="9098936" cy="950377"/>
          </a:xfrm>
          <a:prstGeom prst="round2Diag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50000"/>
              </a:lnSpc>
            </a:pPr>
            <a:r>
              <a:rPr lang="es-ES" sz="3900" b="1" i="0" dirty="0">
                <a:solidFill>
                  <a:schemeClr val="bg1"/>
                </a:solidFill>
                <a:effectLst/>
                <a:latin typeface="HelveticaNeueLTStd-Lt"/>
              </a:rPr>
              <a:t>1.3. </a:t>
            </a:r>
            <a:r>
              <a:rPr lang="es-ES" sz="3900" b="1" dirty="0">
                <a:solidFill>
                  <a:schemeClr val="bg1"/>
                </a:solidFill>
                <a:latin typeface="HelveticaNeueLTStd-Lt"/>
              </a:rPr>
              <a:t>Equipamiento de rugby</a:t>
            </a:r>
            <a:br>
              <a:rPr lang="es-ES" dirty="0">
                <a:solidFill>
                  <a:schemeClr val="bg1"/>
                </a:solidFill>
              </a:rPr>
            </a:b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2665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1268</Words>
  <Application>Microsoft Office PowerPoint</Application>
  <PresentationFormat>Panorámica</PresentationFormat>
  <Paragraphs>170</Paragraphs>
  <Slides>27</Slides>
  <Notes>4</Notes>
  <HiddenSlides>0</HiddenSlides>
  <MMClips>3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 Light</vt:lpstr>
      <vt:lpstr>HelveticaLTStd-BlkCond</vt:lpstr>
      <vt:lpstr>HelveticaNeueLTStd-Lt</vt:lpstr>
      <vt:lpstr>HelveticaNeueLTStd-LtCn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DE LAS MERCEDES ESTALLO PUYUELO</dc:creator>
  <cp:lastModifiedBy>MARIA DE LAS MERCEDES ESTALLO PUYUELO</cp:lastModifiedBy>
  <cp:revision>20</cp:revision>
  <dcterms:created xsi:type="dcterms:W3CDTF">2023-02-12T11:07:35Z</dcterms:created>
  <dcterms:modified xsi:type="dcterms:W3CDTF">2023-05-10T16:01:42Z</dcterms:modified>
</cp:coreProperties>
</file>